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74" r:id="rId4"/>
  </p:sldMasterIdLst>
  <p:notesMasterIdLst>
    <p:notesMasterId r:id="rId17"/>
  </p:notesMasterIdLst>
  <p:handoutMasterIdLst>
    <p:handoutMasterId r:id="rId18"/>
  </p:handoutMasterIdLst>
  <p:sldIdLst>
    <p:sldId id="1448942129" r:id="rId5"/>
    <p:sldId id="2147483396" r:id="rId6"/>
    <p:sldId id="1448942131" r:id="rId7"/>
    <p:sldId id="1448942135" r:id="rId8"/>
    <p:sldId id="2147483390" r:id="rId9"/>
    <p:sldId id="2147483391" r:id="rId10"/>
    <p:sldId id="2147483393" r:id="rId11"/>
    <p:sldId id="2147483392" r:id="rId12"/>
    <p:sldId id="2147483395" r:id="rId13"/>
    <p:sldId id="2147483394" r:id="rId14"/>
    <p:sldId id="1448942112" r:id="rId15"/>
    <p:sldId id="1448942128" r:id="rId16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V1" id="{10A21BAB-C4AD-1B4A-8931-DCECE890AF5A}">
          <p14:sldIdLst>
            <p14:sldId id="1448942129"/>
            <p14:sldId id="2147483396"/>
            <p14:sldId id="1448942131"/>
            <p14:sldId id="1448942135"/>
            <p14:sldId id="2147483390"/>
            <p14:sldId id="2147483391"/>
            <p14:sldId id="2147483393"/>
            <p14:sldId id="2147483392"/>
            <p14:sldId id="2147483395"/>
            <p14:sldId id="2147483394"/>
            <p14:sldId id="1448942112"/>
            <p14:sldId id="144894212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20277645-51BB-5403-9052-7434B60FA32B}" name="ISHCHENKO Valerii" initials="IV" userId="S::a066xl@login.axa::0cb1af02-aaf8-4d39-b84e-9290be4b9740" providerId="AD"/>
  <p188:author id="{B0F9629B-1D87-A64C-F322-4C96A0B9E9F3}" name="DUFOUR Etienne" initials="" userId="S::A154JA@login.axa::e9e6d88d-f89c-4bfc-ac6a-07c5d73d543a" providerId="AD"/>
  <p188:author id="{EB040DB0-D9CB-3CA8-AEA1-99391C144811}" name="GRACA David" initials="GD" userId="S::a447ah@login.axa::a3fd0b89-efd3-45b0-98a9-fcd031bf2130" providerId="AD"/>
  <p188:author id="{5D4F64B3-81A1-7DF7-529A-44F0BC012741}" name="LEGROS Christine" initials="LC" userId="S::b167uy@login.axa::9c826785-c153-4660-8769-b54f8810c888" providerId="AD"/>
  <p188:author id="{E52D60D6-5F8D-8E57-4289-60D486B2BAC9}" name="HERRERO PEREZ Francisco" initials="FH" userId="S::A224CH@login.axa::db0acf90-2a92-486b-be91-6716e754cc73" providerId="AD"/>
  <p188:author id="{D4CAB6ED-E06A-AE21-AB5F-CCD230D7F56A}" name="THOMAS Guillaume" initials="GT" userId="S::A276GA@login.axa::d73a70d2-f50c-47a2-b53f-82d695afb283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EGROS Christine" initials="LC" lastIdx="2" clrIdx="0">
    <p:extLst>
      <p:ext uri="{19B8F6BF-5375-455C-9EA6-DF929625EA0E}">
        <p15:presenceInfo xmlns:p15="http://schemas.microsoft.com/office/powerpoint/2012/main" userId="S::B167UY@login.axa::9c826785-c153-4660-8769-b54f8810c888" providerId="AD"/>
      </p:ext>
    </p:extLst>
  </p:cmAuthor>
  <p:cmAuthor id="2" name="GRACA David" initials="GD" lastIdx="2" clrIdx="1">
    <p:extLst>
      <p:ext uri="{19B8F6BF-5375-455C-9EA6-DF929625EA0E}">
        <p15:presenceInfo xmlns:p15="http://schemas.microsoft.com/office/powerpoint/2012/main" userId="S::A447AH@login.axa::a3fd0b89-efd3-45b0-98a9-fcd031bf213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478A7"/>
    <a:srgbClr val="7EFEFD"/>
    <a:srgbClr val="736C67"/>
    <a:srgbClr val="8EE0FA"/>
    <a:srgbClr val="38C7E6"/>
    <a:srgbClr val="1F73A2"/>
    <a:srgbClr val="DBDE43"/>
    <a:srgbClr val="7A25C3"/>
    <a:srgbClr val="6743DD"/>
    <a:srgbClr val="439B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9C7F898-A234-4BAE-B96A-95ED492D038E}" v="2" dt="2025-10-20T13:49:06.336"/>
    <p1510:client id="{8D7D8DAC-EC18-458B-ABF0-9615B9345F61}" v="1" dt="2025-10-21T08:34:46.43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655"/>
    <p:restoredTop sz="94707"/>
  </p:normalViewPr>
  <p:slideViewPr>
    <p:cSldViewPr snapToGrid="0">
      <p:cViewPr varScale="1">
        <p:scale>
          <a:sx n="178" d="100"/>
          <a:sy n="178" d="100"/>
        </p:scale>
        <p:origin x="76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5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03A551A-AF4E-1984-FDB2-F6F9AD8447B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4FBD7C-E616-9398-E99A-1B7E9E87B86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4F9143-E460-45A1-9C7F-80F40D454D4B}" type="datetimeFigureOut">
              <a:rPr lang="fr-FR" smtClean="0"/>
              <a:t>04/11/2025</a:t>
            </a:fld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4E2DBB-BD95-500B-F982-50363727294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fr-FR"/>
              <a:t>SE Summit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8D5E54-D496-BB98-5D8F-9D76A3E75B5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B4C8C5-80F0-4A87-A607-9D63D1F02C8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87248220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EE8696-3B2B-7D49-B212-A8F746F3A84B}" type="datetimeFigureOut">
              <a:rPr lang="es-ES_tradnl" smtClean="0"/>
              <a:t>4/11/25</a:t>
            </a:fld>
            <a:endParaRPr lang="es-ES_trad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_trad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s-ES_tradnl"/>
              <a:t>SE Summit 2024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52C3A3-8174-F141-B491-7F0E98D116D0}" type="slidenum">
              <a:rPr lang="es-ES_tradnl" smtClean="0"/>
              <a:t>‹N°›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346663157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9A4D01-E403-988D-C569-DFC846F452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CF63DAC-FF1A-F0F1-6E39-590F45C97A2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D706ECD-62E8-E5D4-0A03-61DFD59A30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7B66BC-BD57-3F0E-D3FF-DEE32EB1FC4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52C3A3-8174-F141-B491-7F0E98D116D0}" type="slidenum">
              <a:rPr lang="es-ES_tradnl" smtClean="0"/>
              <a:t>3</a:t>
            </a:fld>
            <a:endParaRPr lang="es-ES_trad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0AE312-624D-F086-8F3F-475AFDC8B7A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s-ES_tradnl"/>
              <a:t>SE Summit 2024</a:t>
            </a:r>
          </a:p>
        </p:txBody>
      </p:sp>
    </p:spTree>
    <p:extLst>
      <p:ext uri="{BB962C8B-B14F-4D97-AF65-F5344CB8AC3E}">
        <p14:creationId xmlns:p14="http://schemas.microsoft.com/office/powerpoint/2010/main" val="15199205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Inverser </a:t>
            </a:r>
            <a:r>
              <a:rPr lang="fr-FR" err="1"/>
              <a:t>repeatable</a:t>
            </a:r>
            <a:r>
              <a:rPr lang="fr-FR"/>
              <a:t> et reliable</a:t>
            </a:r>
          </a:p>
          <a:p>
            <a:r>
              <a:rPr lang="fr-FR"/>
              <a:t>Rajouter glossaire</a:t>
            </a:r>
          </a:p>
          <a:p>
            <a:r>
              <a:rPr lang="fr-FR"/>
              <a:t>Rajouter le lien de la communauté internationale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3D537EC-A931-4A74-AA48-54E67F53B3F6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333666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Inverser </a:t>
            </a:r>
            <a:r>
              <a:rPr lang="fr-FR" err="1"/>
              <a:t>repeatable</a:t>
            </a:r>
            <a:r>
              <a:rPr lang="fr-FR"/>
              <a:t> et reliable</a:t>
            </a:r>
          </a:p>
          <a:p>
            <a:r>
              <a:rPr lang="fr-FR"/>
              <a:t>Rajouter glossaire</a:t>
            </a:r>
          </a:p>
          <a:p>
            <a:r>
              <a:rPr lang="fr-FR"/>
              <a:t>Rajouter le lien de la communauté internationale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3D537EC-A931-4A74-AA48-54E67F53B3F6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333666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69A1FC-B382-DD2D-276A-AC48A8A263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0D09D29-C1EE-4CCF-124F-D4CC927ED8A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1257C8B-5DC5-CCB5-24C9-3A2185600D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FB5370-6F58-36A2-516F-7D093CE77FE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52C3A3-8174-F141-B491-7F0E98D116D0}" type="slidenum">
              <a:rPr lang="es-ES_tradnl" smtClean="0"/>
              <a:t>8</a:t>
            </a:fld>
            <a:endParaRPr lang="es-ES_trad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2D1ED1-3C1C-3A77-A867-B221573119E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s-ES_tradnl"/>
              <a:t>SE Summit 2024</a:t>
            </a:r>
          </a:p>
        </p:txBody>
      </p:sp>
    </p:spTree>
    <p:extLst>
      <p:ext uri="{BB962C8B-B14F-4D97-AF65-F5344CB8AC3E}">
        <p14:creationId xmlns:p14="http://schemas.microsoft.com/office/powerpoint/2010/main" val="30167808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svg"/><Relationship Id="rId5" Type="http://schemas.openxmlformats.org/officeDocument/2006/relationships/image" Target="../media/image4.png"/><Relationship Id="rId4" Type="http://schemas.openxmlformats.org/officeDocument/2006/relationships/image" Target="../media/image8.jpe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svg"/><Relationship Id="rId5" Type="http://schemas.openxmlformats.org/officeDocument/2006/relationships/image" Target="../media/image4.png"/><Relationship Id="rId4" Type="http://schemas.openxmlformats.org/officeDocument/2006/relationships/image" Target="../media/image8.jpe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jpeg"/><Relationship Id="rId4" Type="http://schemas.openxmlformats.org/officeDocument/2006/relationships/image" Target="../media/image5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objet d’extérieur&#10;&#10;Description générée automatiquement">
            <a:extLst>
              <a:ext uri="{FF2B5EF4-FFF2-40B4-BE49-F238E27FC236}">
                <a16:creationId xmlns:a16="http://schemas.microsoft.com/office/drawing/2014/main" id="{39F8A097-4C53-DC05-E4E5-4820F069246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Graphique 3">
            <a:extLst>
              <a:ext uri="{FF2B5EF4-FFF2-40B4-BE49-F238E27FC236}">
                <a16:creationId xmlns:a16="http://schemas.microsoft.com/office/drawing/2014/main" id="{AF7CBD0C-01FA-2F39-9BE6-0A5C28A5E70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9536" y="457199"/>
            <a:ext cx="666973" cy="666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7432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objet d’extérieur&#10;&#10;Description générée automatiquement">
            <a:extLst>
              <a:ext uri="{FF2B5EF4-FFF2-40B4-BE49-F238E27FC236}">
                <a16:creationId xmlns:a16="http://schemas.microsoft.com/office/drawing/2014/main" id="{39F8A097-4C53-DC05-E4E5-4820F069246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Graphique 3">
            <a:extLst>
              <a:ext uri="{FF2B5EF4-FFF2-40B4-BE49-F238E27FC236}">
                <a16:creationId xmlns:a16="http://schemas.microsoft.com/office/drawing/2014/main" id="{AF7CBD0C-01FA-2F39-9BE6-0A5C28A5E70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9536" y="457199"/>
            <a:ext cx="666973" cy="66697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388BB86-A6B4-131E-ED44-59AF0E66E5AF}"/>
              </a:ext>
            </a:extLst>
          </p:cNvPr>
          <p:cNvSpPr/>
          <p:nvPr userDrawn="1"/>
        </p:nvSpPr>
        <p:spPr>
          <a:xfrm>
            <a:off x="5049452" y="-1"/>
            <a:ext cx="7142548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5641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objet d’extérieur&#10;&#10;Description générée automatiquement">
            <a:extLst>
              <a:ext uri="{FF2B5EF4-FFF2-40B4-BE49-F238E27FC236}">
                <a16:creationId xmlns:a16="http://schemas.microsoft.com/office/drawing/2014/main" id="{39F8A097-4C53-DC05-E4E5-4820F069246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388BB86-A6B4-131E-ED44-59AF0E66E5AF}"/>
              </a:ext>
            </a:extLst>
          </p:cNvPr>
          <p:cNvSpPr/>
          <p:nvPr userDrawn="1"/>
        </p:nvSpPr>
        <p:spPr>
          <a:xfrm>
            <a:off x="242048" y="259977"/>
            <a:ext cx="11681012" cy="60332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phique 3">
            <a:extLst>
              <a:ext uri="{FF2B5EF4-FFF2-40B4-BE49-F238E27FC236}">
                <a16:creationId xmlns:a16="http://schemas.microsoft.com/office/drawing/2014/main" id="{AF7CBD0C-01FA-2F39-9BE6-0A5C28A5E70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2048" y="6423216"/>
            <a:ext cx="259976" cy="259976"/>
          </a:xfrm>
          <a:prstGeom prst="rect">
            <a:avLst/>
          </a:prstGeom>
        </p:spPr>
      </p:pic>
      <p:pic>
        <p:nvPicPr>
          <p:cNvPr id="5" name="Graphique 4">
            <a:extLst>
              <a:ext uri="{FF2B5EF4-FFF2-40B4-BE49-F238E27FC236}">
                <a16:creationId xmlns:a16="http://schemas.microsoft.com/office/drawing/2014/main" id="{4C447C1C-C487-BB90-D9FA-170CABF35A8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560547" y="6386590"/>
            <a:ext cx="1362513" cy="296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3135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Une image contenant objet d’extérieur&#10;&#10;Description générée automatiquement">
            <a:extLst>
              <a:ext uri="{FF2B5EF4-FFF2-40B4-BE49-F238E27FC236}">
                <a16:creationId xmlns:a16="http://schemas.microsoft.com/office/drawing/2014/main" id="{FA074777-7E3B-4E12-09E3-A330521763C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6091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01E0622-A74D-E812-3A3E-C797099E45E1}"/>
              </a:ext>
            </a:extLst>
          </p:cNvPr>
          <p:cNvSpPr/>
          <p:nvPr userDrawn="1"/>
        </p:nvSpPr>
        <p:spPr>
          <a:xfrm>
            <a:off x="4234575" y="-1"/>
            <a:ext cx="769013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EC029F-68AD-C446-9665-563D7F0E919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65012" y="1285370"/>
            <a:ext cx="6409699" cy="5086053"/>
          </a:xfrm>
        </p:spPr>
        <p:txBody>
          <a:bodyPr lIns="0" tIns="0" rIns="0" bIns="0" anchor="t">
            <a:normAutofit/>
          </a:bodyPr>
          <a:lstStyle>
            <a:lvl1pPr marL="0" indent="0">
              <a:lnSpc>
                <a:spcPts val="2100"/>
              </a:lnSpc>
              <a:buNone/>
              <a:defRPr sz="2000">
                <a:solidFill>
                  <a:schemeClr val="tx1"/>
                </a:solidFill>
                <a:latin typeface="Source Sans Pro" panose="020B0503030403020204" pitchFamily="34" charset="0"/>
              </a:defRPr>
            </a:lvl1pPr>
            <a:lvl2pPr marL="457200" indent="0">
              <a:buNone/>
              <a:defRPr sz="2000">
                <a:solidFill>
                  <a:srgbClr val="45FFFF"/>
                </a:solidFill>
                <a:latin typeface="Source Sans Pro" panose="020B0503030403020204" pitchFamily="34" charset="0"/>
              </a:defRPr>
            </a:lvl2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CDB39B81-5400-062F-2DF9-45DB7EBA4BA9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565013" y="486576"/>
            <a:ext cx="5186661" cy="957411"/>
          </a:xfrm>
        </p:spPr>
        <p:txBody>
          <a:bodyPr lIns="0" tIns="0" rIns="0" bIns="0" anchor="t">
            <a:normAutofit/>
          </a:bodyPr>
          <a:lstStyle>
            <a:lvl1pPr marL="0" indent="0">
              <a:lnSpc>
                <a:spcPts val="3100"/>
              </a:lnSpc>
              <a:buNone/>
              <a:defRPr sz="2800" b="1" i="0">
                <a:solidFill>
                  <a:srgbClr val="439BD5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 marL="457200" indent="0">
              <a:buNone/>
              <a:defRPr sz="2000">
                <a:solidFill>
                  <a:srgbClr val="45FFFF"/>
                </a:solidFill>
                <a:latin typeface="Source Sans Pro" panose="020B0503030403020204" pitchFamily="34" charset="0"/>
              </a:defRPr>
            </a:lvl2pPr>
          </a:lstStyle>
          <a:p>
            <a:pPr lvl="0"/>
            <a:r>
              <a:rPr lang="en-GB"/>
              <a:t>Click to edit Master text styles</a:t>
            </a:r>
          </a:p>
        </p:txBody>
      </p:sp>
      <p:pic>
        <p:nvPicPr>
          <p:cNvPr id="33" name="Picture 9">
            <a:extLst>
              <a:ext uri="{FF2B5EF4-FFF2-40B4-BE49-F238E27FC236}">
                <a16:creationId xmlns:a16="http://schemas.microsoft.com/office/drawing/2014/main" id="{165F3400-C11B-B4D8-7098-F7DADEED419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0939" y="6335689"/>
            <a:ext cx="344747" cy="3448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Image 13" descr="Une image contenant fond marin&#10;&#10;Description générée automatiquement">
            <a:extLst>
              <a:ext uri="{FF2B5EF4-FFF2-40B4-BE49-F238E27FC236}">
                <a16:creationId xmlns:a16="http://schemas.microsoft.com/office/drawing/2014/main" id="{96E903D4-00B5-C5D1-3B9B-E0C7A367AF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7"/>
          <a:stretch/>
        </p:blipFill>
        <p:spPr>
          <a:xfrm>
            <a:off x="11917707" y="-13070"/>
            <a:ext cx="281197" cy="6871070"/>
          </a:xfrm>
          <a:prstGeom prst="rect">
            <a:avLst/>
          </a:prstGeom>
        </p:spPr>
      </p:pic>
      <p:pic>
        <p:nvPicPr>
          <p:cNvPr id="2" name="Graphique 4" descr="Summit">
            <a:extLst>
              <a:ext uri="{FF2B5EF4-FFF2-40B4-BE49-F238E27FC236}">
                <a16:creationId xmlns:a16="http://schemas.microsoft.com/office/drawing/2014/main" id="{B7B01D2F-128C-A2AC-036C-3D2FE198F47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75139" y="6335689"/>
            <a:ext cx="1584280" cy="344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0212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 descr="Une image contenant objet d’extérieur&#10;&#10;Description générée automatiquement">
            <a:extLst>
              <a:ext uri="{FF2B5EF4-FFF2-40B4-BE49-F238E27FC236}">
                <a16:creationId xmlns:a16="http://schemas.microsoft.com/office/drawing/2014/main" id="{3F2BA543-A97A-5C75-D543-4D2AF1E5733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6091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01E0622-A74D-E812-3A3E-C797099E45E1}"/>
              </a:ext>
            </a:extLst>
          </p:cNvPr>
          <p:cNvSpPr/>
          <p:nvPr userDrawn="1"/>
        </p:nvSpPr>
        <p:spPr>
          <a:xfrm>
            <a:off x="4234575" y="-1"/>
            <a:ext cx="769013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EC029F-68AD-C446-9665-563D7F0E919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65012" y="1285370"/>
            <a:ext cx="6409699" cy="5086053"/>
          </a:xfrm>
        </p:spPr>
        <p:txBody>
          <a:bodyPr lIns="0" tIns="0" rIns="0" bIns="0" anchor="t">
            <a:normAutofit/>
          </a:bodyPr>
          <a:lstStyle>
            <a:lvl1pPr marL="0" indent="0">
              <a:lnSpc>
                <a:spcPts val="2100"/>
              </a:lnSpc>
              <a:buNone/>
              <a:defRPr sz="2000">
                <a:solidFill>
                  <a:schemeClr val="tx1"/>
                </a:solidFill>
                <a:latin typeface="Source Sans Pro" panose="020B0503030403020204" pitchFamily="34" charset="0"/>
              </a:defRPr>
            </a:lvl1pPr>
            <a:lvl2pPr marL="457200" indent="0">
              <a:buNone/>
              <a:defRPr sz="2000">
                <a:solidFill>
                  <a:srgbClr val="45FFFF"/>
                </a:solidFill>
                <a:latin typeface="Source Sans Pro" panose="020B0503030403020204" pitchFamily="34" charset="0"/>
              </a:defRPr>
            </a:lvl2pPr>
          </a:lstStyle>
          <a:p>
            <a:pPr lvl="0"/>
            <a:r>
              <a:rPr lang="en-GB"/>
              <a:t>Click to edit Master text styles</a:t>
            </a:r>
          </a:p>
        </p:txBody>
      </p:sp>
      <p:pic>
        <p:nvPicPr>
          <p:cNvPr id="33" name="Picture 9">
            <a:extLst>
              <a:ext uri="{FF2B5EF4-FFF2-40B4-BE49-F238E27FC236}">
                <a16:creationId xmlns:a16="http://schemas.microsoft.com/office/drawing/2014/main" id="{165F3400-C11B-B4D8-7098-F7DADEED419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0939" y="6335689"/>
            <a:ext cx="344747" cy="3448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Image 12" descr="Une image contenant fond marin&#10;&#10;Description générée automatiquement">
            <a:extLst>
              <a:ext uri="{FF2B5EF4-FFF2-40B4-BE49-F238E27FC236}">
                <a16:creationId xmlns:a16="http://schemas.microsoft.com/office/drawing/2014/main" id="{8B8EA9E3-4510-4C76-C0B0-46A89DE415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7"/>
          <a:stretch/>
        </p:blipFill>
        <p:spPr>
          <a:xfrm>
            <a:off x="11917707" y="-13070"/>
            <a:ext cx="281197" cy="6871070"/>
          </a:xfrm>
          <a:prstGeom prst="rect">
            <a:avLst/>
          </a:prstGeom>
        </p:spPr>
      </p:pic>
      <p:pic>
        <p:nvPicPr>
          <p:cNvPr id="5" name="Graphique 4" descr="Summit">
            <a:extLst>
              <a:ext uri="{FF2B5EF4-FFF2-40B4-BE49-F238E27FC236}">
                <a16:creationId xmlns:a16="http://schemas.microsoft.com/office/drawing/2014/main" id="{D2708946-740C-042A-CF21-39709B6B6E2C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75139" y="6335689"/>
            <a:ext cx="1584280" cy="344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0604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4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Espace réservé pour une image  18">
            <a:extLst>
              <a:ext uri="{FF2B5EF4-FFF2-40B4-BE49-F238E27FC236}">
                <a16:creationId xmlns:a16="http://schemas.microsoft.com/office/drawing/2014/main" id="{C0E3CEBD-28EF-4692-90DA-D63437D7CD9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810250" y="0"/>
            <a:ext cx="6388654" cy="45847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fr-FR"/>
          </a:p>
        </p:txBody>
      </p:sp>
      <p:pic>
        <p:nvPicPr>
          <p:cNvPr id="4" name="Image 3" descr="Une image contenant objet d’extérieur&#10;&#10;Description générée automatiquement">
            <a:extLst>
              <a:ext uri="{FF2B5EF4-FFF2-40B4-BE49-F238E27FC236}">
                <a16:creationId xmlns:a16="http://schemas.microsoft.com/office/drawing/2014/main" id="{49871931-EA1A-DB11-A5E2-6F11AA74E91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50868" y="0"/>
            <a:ext cx="741132" cy="6858000"/>
          </a:xfrm>
          <a:prstGeom prst="rect">
            <a:avLst/>
          </a:prstGeom>
        </p:spPr>
      </p:pic>
      <p:sp>
        <p:nvSpPr>
          <p:cNvPr id="20" name="Espace réservé de la date 2">
            <a:extLst>
              <a:ext uri="{FF2B5EF4-FFF2-40B4-BE49-F238E27FC236}">
                <a16:creationId xmlns:a16="http://schemas.microsoft.com/office/drawing/2014/main" id="{3752DFDC-E616-402D-B9C6-E14BD3B334C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167522" y="6356350"/>
            <a:ext cx="839227" cy="365125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</a:defRPr>
            </a:lvl1pPr>
          </a:lstStyle>
          <a:p>
            <a:endParaRPr lang="en-GB"/>
          </a:p>
        </p:txBody>
      </p:sp>
      <p:sp>
        <p:nvSpPr>
          <p:cNvPr id="21" name="Espace réservé du pied de page 3">
            <a:extLst>
              <a:ext uri="{FF2B5EF4-FFF2-40B4-BE49-F238E27FC236}">
                <a16:creationId xmlns:a16="http://schemas.microsoft.com/office/drawing/2014/main" id="{B2E18282-0F65-45C1-B90A-5B82F95393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70129" y="6356350"/>
            <a:ext cx="6133681" cy="365125"/>
          </a:xfrm>
          <a:prstGeom prst="rect">
            <a:avLst/>
          </a:prstGeom>
        </p:spPr>
        <p:txBody>
          <a:bodyPr/>
          <a:lstStyle>
            <a:lvl1pPr algn="r">
              <a:defRPr sz="1400">
                <a:solidFill>
                  <a:schemeClr val="tx1"/>
                </a:solidFill>
                <a:latin typeface="Source Sans Pro" panose="020B0503030403020204" pitchFamily="34" charset="0"/>
              </a:defRPr>
            </a:lvl1pPr>
          </a:lstStyle>
          <a:p>
            <a:endParaRPr lang="en-GB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0A9CE75-E753-4955-9D53-0E4A7CBBF155}"/>
              </a:ext>
            </a:extLst>
          </p:cNvPr>
          <p:cNvSpPr/>
          <p:nvPr userDrawn="1"/>
        </p:nvSpPr>
        <p:spPr>
          <a:xfrm>
            <a:off x="127804" y="6318825"/>
            <a:ext cx="394710" cy="539175"/>
          </a:xfrm>
          <a:prstGeom prst="rect">
            <a:avLst/>
          </a:prstGeom>
          <a:solidFill>
            <a:srgbClr val="52EE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Espace réservé du numéro de diapositive 4">
            <a:extLst>
              <a:ext uri="{FF2B5EF4-FFF2-40B4-BE49-F238E27FC236}">
                <a16:creationId xmlns:a16="http://schemas.microsoft.com/office/drawing/2014/main" id="{514914A5-1D0E-44D9-A7C5-6E26F6E841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43117" y="6356350"/>
            <a:ext cx="379398" cy="365125"/>
          </a:xfrm>
          <a:prstGeom prst="rect">
            <a:avLst/>
          </a:prstGeom>
        </p:spPr>
        <p:txBody>
          <a:bodyPr/>
          <a:lstStyle>
            <a:lvl1pPr algn="ctr">
              <a:defRPr sz="1000">
                <a:solidFill>
                  <a:schemeClr val="tx1"/>
                </a:solidFill>
                <a:latin typeface="Source Sans Pro" panose="020B0503030403020204" pitchFamily="34" charset="0"/>
              </a:defRPr>
            </a:lvl1pPr>
          </a:lstStyle>
          <a:p>
            <a:fld id="{DED457E1-C03A-514C-93B6-2CB6674E8CD0}" type="slidenum">
              <a:rPr lang="en-GB" smtClean="0"/>
              <a:pPr/>
              <a:t>‹N°›</a:t>
            </a:fld>
            <a:endParaRPr lang="en-GB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E04A9E9-1DC4-4EE8-A8EB-0354FE3E349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7420" y="90327"/>
            <a:ext cx="663712" cy="664293"/>
          </a:xfrm>
          <a:prstGeom prst="ellipse">
            <a:avLst/>
          </a:prstGeom>
          <a:solidFill>
            <a:srgbClr val="52EEF4"/>
          </a:solidFill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Source Sans Pro" panose="020B0503030403020204" pitchFamily="34" charset="0"/>
              </a:defRPr>
            </a:lvl1pPr>
          </a:lstStyle>
          <a:p>
            <a:pPr lvl="0"/>
            <a:r>
              <a:rPr lang="fr-FR"/>
              <a:t>01</a:t>
            </a:r>
          </a:p>
        </p:txBody>
      </p:sp>
      <p:sp>
        <p:nvSpPr>
          <p:cNvPr id="30" name="Espace réservé du texte 2">
            <a:extLst>
              <a:ext uri="{FF2B5EF4-FFF2-40B4-BE49-F238E27FC236}">
                <a16:creationId xmlns:a16="http://schemas.microsoft.com/office/drawing/2014/main" id="{B8CF63F6-D370-4AED-8CB4-A9EE13B0A4E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86480" y="255255"/>
            <a:ext cx="4795510" cy="369332"/>
          </a:xfrm>
          <a:prstGeom prst="rect">
            <a:avLst/>
          </a:prstGeom>
          <a:noFill/>
        </p:spPr>
        <p:txBody>
          <a:bodyPr lIns="0" tIns="0" rIns="0" bIns="0" anchor="t">
            <a:normAutofit/>
          </a:bodyPr>
          <a:lstStyle>
            <a:lvl1pPr marL="0" indent="0" algn="l">
              <a:buNone/>
              <a:defRPr sz="2000" b="1">
                <a:solidFill>
                  <a:schemeClr val="tx1"/>
                </a:solidFill>
                <a:latin typeface="Source Sans Pro" panose="020B0503030403020204" pitchFamily="34" charset="0"/>
              </a:defRPr>
            </a:lvl1pPr>
          </a:lstStyle>
          <a:p>
            <a:pPr lvl="0"/>
            <a:r>
              <a:rPr lang="fr-FR" err="1"/>
              <a:t>Title</a:t>
            </a:r>
            <a:endParaRPr lang="fr-FR"/>
          </a:p>
        </p:txBody>
      </p:sp>
      <p:sp>
        <p:nvSpPr>
          <p:cNvPr id="31" name="Espace réservé du texte 2">
            <a:extLst>
              <a:ext uri="{FF2B5EF4-FFF2-40B4-BE49-F238E27FC236}">
                <a16:creationId xmlns:a16="http://schemas.microsoft.com/office/drawing/2014/main" id="{3DEB0501-DBA3-4085-BEF2-A2FA776AA27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83045" y="827990"/>
            <a:ext cx="4658706" cy="1084010"/>
          </a:xfrm>
          <a:prstGeom prst="rect">
            <a:avLst/>
          </a:prstGeom>
          <a:noFill/>
        </p:spPr>
        <p:txBody>
          <a:bodyPr lIns="0" tIns="0" rIns="0" bIns="0" anchor="b">
            <a:noAutofit/>
          </a:bodyPr>
          <a:lstStyle>
            <a:lvl1pPr marL="0" indent="0" algn="l">
              <a:buNone/>
              <a:defRPr sz="4000" b="1">
                <a:solidFill>
                  <a:srgbClr val="439BD5"/>
                </a:solidFill>
                <a:latin typeface="Source Sans Pro" panose="020B0503030403020204" pitchFamily="34" charset="0"/>
              </a:defRPr>
            </a:lvl1pPr>
          </a:lstStyle>
          <a:p>
            <a:pPr lvl="0"/>
            <a:r>
              <a:rPr lang="fr-FR"/>
              <a:t>Section 1 </a:t>
            </a:r>
            <a:r>
              <a:rPr lang="fr-FR" err="1"/>
              <a:t>title</a:t>
            </a:r>
            <a:endParaRPr lang="fr-FR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CBDDC943-CD02-426D-AE47-3C3EEE18168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83045" y="1971797"/>
            <a:ext cx="4658706" cy="359251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1">
                <a:latin typeface="Source Sans Pro" panose="020B0503030403020204" pitchFamily="34" charset="0"/>
              </a:defRPr>
            </a:lvl1pPr>
            <a:lvl2pPr marL="0" indent="0">
              <a:buNone/>
              <a:defRPr sz="1800">
                <a:latin typeface="Source Sans Pro" panose="020B0503030403020204" pitchFamily="34" charset="0"/>
              </a:defRPr>
            </a:lvl2pPr>
            <a:lvl3pPr marL="0" indent="0">
              <a:buNone/>
              <a:defRPr sz="1600">
                <a:latin typeface="Source Sans Pro" panose="020B0503030403020204" pitchFamily="34" charset="0"/>
              </a:defRPr>
            </a:lvl3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</p:txBody>
      </p:sp>
      <p:pic>
        <p:nvPicPr>
          <p:cNvPr id="10" name="Graphique 9">
            <a:extLst>
              <a:ext uri="{FF2B5EF4-FFF2-40B4-BE49-F238E27FC236}">
                <a16:creationId xmlns:a16="http://schemas.microsoft.com/office/drawing/2014/main" id="{5C3F6B18-BE40-DD72-41A6-BF62FB2B270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14359" y="6356350"/>
            <a:ext cx="1489633" cy="324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2507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5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Une image contenant objet d’extérieur&#10;&#10;Description générée automatiquement">
            <a:extLst>
              <a:ext uri="{FF2B5EF4-FFF2-40B4-BE49-F238E27FC236}">
                <a16:creationId xmlns:a16="http://schemas.microsoft.com/office/drawing/2014/main" id="{CD84F5D0-255F-9EEF-1855-CE02D964961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50868" y="0"/>
            <a:ext cx="741132" cy="6858000"/>
          </a:xfrm>
          <a:prstGeom prst="rect">
            <a:avLst/>
          </a:prstGeom>
        </p:spPr>
      </p:pic>
      <p:sp>
        <p:nvSpPr>
          <p:cNvPr id="20" name="Espace réservé de la date 2">
            <a:extLst>
              <a:ext uri="{FF2B5EF4-FFF2-40B4-BE49-F238E27FC236}">
                <a16:creationId xmlns:a16="http://schemas.microsoft.com/office/drawing/2014/main" id="{3752DFDC-E616-402D-B9C6-E14BD3B334C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167522" y="6356350"/>
            <a:ext cx="839227" cy="365125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</a:defRPr>
            </a:lvl1pPr>
          </a:lstStyle>
          <a:p>
            <a:endParaRPr lang="en-GB"/>
          </a:p>
        </p:txBody>
      </p:sp>
      <p:sp>
        <p:nvSpPr>
          <p:cNvPr id="21" name="Espace réservé du pied de page 3">
            <a:extLst>
              <a:ext uri="{FF2B5EF4-FFF2-40B4-BE49-F238E27FC236}">
                <a16:creationId xmlns:a16="http://schemas.microsoft.com/office/drawing/2014/main" id="{B2E18282-0F65-45C1-B90A-5B82F95393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05868" y="6356350"/>
            <a:ext cx="6133681" cy="365125"/>
          </a:xfrm>
          <a:prstGeom prst="rect">
            <a:avLst/>
          </a:prstGeom>
        </p:spPr>
        <p:txBody>
          <a:bodyPr/>
          <a:lstStyle>
            <a:lvl1pPr algn="r">
              <a:defRPr sz="1400">
                <a:solidFill>
                  <a:schemeClr val="tx1"/>
                </a:solidFill>
                <a:latin typeface="Source Sans Pro" panose="020B0503030403020204" pitchFamily="34" charset="0"/>
              </a:defRPr>
            </a:lvl1pPr>
          </a:lstStyle>
          <a:p>
            <a:endParaRPr lang="en-GB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0A9CE75-E753-4955-9D53-0E4A7CBBF155}"/>
              </a:ext>
            </a:extLst>
          </p:cNvPr>
          <p:cNvSpPr/>
          <p:nvPr userDrawn="1"/>
        </p:nvSpPr>
        <p:spPr>
          <a:xfrm>
            <a:off x="127804" y="6318825"/>
            <a:ext cx="394710" cy="539175"/>
          </a:xfrm>
          <a:prstGeom prst="rect">
            <a:avLst/>
          </a:prstGeom>
          <a:solidFill>
            <a:srgbClr val="52EE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Espace réservé du numéro de diapositive 4">
            <a:extLst>
              <a:ext uri="{FF2B5EF4-FFF2-40B4-BE49-F238E27FC236}">
                <a16:creationId xmlns:a16="http://schemas.microsoft.com/office/drawing/2014/main" id="{514914A5-1D0E-44D9-A7C5-6E26F6E841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43117" y="6356350"/>
            <a:ext cx="379398" cy="365125"/>
          </a:xfrm>
          <a:prstGeom prst="rect">
            <a:avLst/>
          </a:prstGeom>
        </p:spPr>
        <p:txBody>
          <a:bodyPr/>
          <a:lstStyle>
            <a:lvl1pPr algn="ctr">
              <a:defRPr sz="1000">
                <a:solidFill>
                  <a:schemeClr val="tx1"/>
                </a:solidFill>
                <a:latin typeface="Source Sans Pro" panose="020B0503030403020204" pitchFamily="34" charset="0"/>
              </a:defRPr>
            </a:lvl1pPr>
          </a:lstStyle>
          <a:p>
            <a:fld id="{DED457E1-C03A-514C-93B6-2CB6674E8CD0}" type="slidenum">
              <a:rPr lang="en-GB" smtClean="0"/>
              <a:pPr/>
              <a:t>‹N°›</a:t>
            </a:fld>
            <a:endParaRPr lang="en-GB"/>
          </a:p>
        </p:txBody>
      </p:sp>
      <p:sp>
        <p:nvSpPr>
          <p:cNvPr id="31" name="Espace réservé du texte 2">
            <a:extLst>
              <a:ext uri="{FF2B5EF4-FFF2-40B4-BE49-F238E27FC236}">
                <a16:creationId xmlns:a16="http://schemas.microsoft.com/office/drawing/2014/main" id="{3DEB0501-DBA3-4085-BEF2-A2FA776AA27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51405" y="694231"/>
            <a:ext cx="4459085" cy="1084010"/>
          </a:xfrm>
          <a:prstGeom prst="rect">
            <a:avLst/>
          </a:prstGeom>
          <a:noFill/>
        </p:spPr>
        <p:txBody>
          <a:bodyPr lIns="0" tIns="0" rIns="0" bIns="0" anchor="b">
            <a:noAutofit/>
          </a:bodyPr>
          <a:lstStyle>
            <a:lvl1pPr marL="0" indent="0" algn="l">
              <a:buNone/>
              <a:defRPr sz="4000" b="1">
                <a:solidFill>
                  <a:srgbClr val="439BD5"/>
                </a:solidFill>
                <a:latin typeface="Source Sans Pro" panose="020B0503030403020204" pitchFamily="34" charset="0"/>
              </a:defRPr>
            </a:lvl1pPr>
          </a:lstStyle>
          <a:p>
            <a:pPr lvl="0"/>
            <a:r>
              <a:rPr lang="fr-FR"/>
              <a:t>Section 1 </a:t>
            </a:r>
            <a:r>
              <a:rPr lang="fr-FR" err="1"/>
              <a:t>title</a:t>
            </a:r>
            <a:endParaRPr lang="fr-FR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CBDDC943-CD02-426D-AE47-3C3EEE18168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86480" y="694231"/>
            <a:ext cx="6438659" cy="546953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1">
                <a:latin typeface="Source Sans Pro" panose="020B0503030403020204" pitchFamily="34" charset="0"/>
              </a:defRPr>
            </a:lvl1pPr>
            <a:lvl2pPr marL="0" indent="0">
              <a:buNone/>
              <a:defRPr sz="1800">
                <a:latin typeface="Source Sans Pro" panose="020B0503030403020204" pitchFamily="34" charset="0"/>
              </a:defRPr>
            </a:lvl2pPr>
            <a:lvl3pPr marL="0" indent="0">
              <a:buNone/>
              <a:defRPr sz="1600">
                <a:latin typeface="Source Sans Pro" panose="020B0503030403020204" pitchFamily="34" charset="0"/>
              </a:defRPr>
            </a:lvl3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</p:txBody>
      </p:sp>
      <p:sp>
        <p:nvSpPr>
          <p:cNvPr id="13" name="Espace réservé du texte 2">
            <a:extLst>
              <a:ext uri="{FF2B5EF4-FFF2-40B4-BE49-F238E27FC236}">
                <a16:creationId xmlns:a16="http://schemas.microsoft.com/office/drawing/2014/main" id="{A08FD801-45E4-4EB0-6D5C-4914C30759A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86480" y="255255"/>
            <a:ext cx="4795510" cy="369332"/>
          </a:xfrm>
          <a:prstGeom prst="rect">
            <a:avLst/>
          </a:prstGeom>
          <a:noFill/>
        </p:spPr>
        <p:txBody>
          <a:bodyPr lIns="0" tIns="0" rIns="0" bIns="0" anchor="t">
            <a:normAutofit/>
          </a:bodyPr>
          <a:lstStyle>
            <a:lvl1pPr marL="0" indent="0" algn="l">
              <a:buNone/>
              <a:defRPr sz="2000" b="1">
                <a:solidFill>
                  <a:schemeClr val="tx1"/>
                </a:solidFill>
                <a:latin typeface="Source Sans Pro" panose="020B0503030403020204" pitchFamily="34" charset="0"/>
              </a:defRPr>
            </a:lvl1pPr>
          </a:lstStyle>
          <a:p>
            <a:pPr lvl="0"/>
            <a:r>
              <a:rPr lang="fr-FR" err="1"/>
              <a:t>Title</a:t>
            </a:r>
            <a:endParaRPr lang="fr-FR"/>
          </a:p>
        </p:txBody>
      </p:sp>
      <p:sp>
        <p:nvSpPr>
          <p:cNvPr id="14" name="Espace réservé du texte 2">
            <a:extLst>
              <a:ext uri="{FF2B5EF4-FFF2-40B4-BE49-F238E27FC236}">
                <a16:creationId xmlns:a16="http://schemas.microsoft.com/office/drawing/2014/main" id="{442FCE13-961B-2836-8BE1-13F8DFCB059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7420" y="90327"/>
            <a:ext cx="663712" cy="664293"/>
          </a:xfrm>
          <a:prstGeom prst="ellipse">
            <a:avLst/>
          </a:prstGeom>
          <a:solidFill>
            <a:srgbClr val="52EEF4"/>
          </a:solidFill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Source Sans Pro" panose="020B0503030403020204" pitchFamily="34" charset="0"/>
              </a:defRPr>
            </a:lvl1pPr>
          </a:lstStyle>
          <a:p>
            <a:pPr lvl="0"/>
            <a:r>
              <a:rPr lang="fr-FR"/>
              <a:t>01</a:t>
            </a:r>
          </a:p>
        </p:txBody>
      </p:sp>
      <p:pic>
        <p:nvPicPr>
          <p:cNvPr id="7" name="Graphique 6">
            <a:extLst>
              <a:ext uri="{FF2B5EF4-FFF2-40B4-BE49-F238E27FC236}">
                <a16:creationId xmlns:a16="http://schemas.microsoft.com/office/drawing/2014/main" id="{24CE7243-9474-C00B-AE7E-7F752D8D12F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14359" y="6356350"/>
            <a:ext cx="1489633" cy="324274"/>
          </a:xfrm>
          <a:prstGeom prst="rect">
            <a:avLst/>
          </a:prstGeom>
        </p:spPr>
      </p:pic>
      <p:sp>
        <p:nvSpPr>
          <p:cNvPr id="3" name="Espace réservé du texte 4">
            <a:extLst>
              <a:ext uri="{FF2B5EF4-FFF2-40B4-BE49-F238E27FC236}">
                <a16:creationId xmlns:a16="http://schemas.microsoft.com/office/drawing/2014/main" id="{34C63EA8-144A-2F35-6FDD-97F699591D5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551405" y="1944777"/>
            <a:ext cx="4459085" cy="421899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1">
                <a:latin typeface="Source Sans Pro" panose="020B0503030403020204" pitchFamily="34" charset="0"/>
              </a:defRPr>
            </a:lvl1pPr>
            <a:lvl2pPr marL="0" indent="0">
              <a:buNone/>
              <a:defRPr sz="1800">
                <a:latin typeface="Source Sans Pro" panose="020B0503030403020204" pitchFamily="34" charset="0"/>
              </a:defRPr>
            </a:lvl2pPr>
            <a:lvl3pPr marL="0" indent="0">
              <a:buNone/>
              <a:defRPr sz="1600">
                <a:latin typeface="Source Sans Pro" panose="020B0503030403020204" pitchFamily="34" charset="0"/>
              </a:defRPr>
            </a:lvl3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</p:txBody>
      </p:sp>
    </p:spTree>
    <p:extLst>
      <p:ext uri="{BB962C8B-B14F-4D97-AF65-F5344CB8AC3E}">
        <p14:creationId xmlns:p14="http://schemas.microsoft.com/office/powerpoint/2010/main" val="30918374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Une image contenant objet d’extérieur&#10;&#10;Description générée automatiquement">
            <a:extLst>
              <a:ext uri="{FF2B5EF4-FFF2-40B4-BE49-F238E27FC236}">
                <a16:creationId xmlns:a16="http://schemas.microsoft.com/office/drawing/2014/main" id="{DCA85383-A6C4-8B78-AD51-AFD517488B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640"/>
          <a:stretch/>
        </p:blipFill>
        <p:spPr>
          <a:xfrm>
            <a:off x="0" y="5195690"/>
            <a:ext cx="12192000" cy="1662310"/>
          </a:xfrm>
          <a:prstGeom prst="rect">
            <a:avLst/>
          </a:prstGeom>
        </p:spPr>
      </p:pic>
      <p:sp>
        <p:nvSpPr>
          <p:cNvPr id="20" name="Espace réservé de la date 2">
            <a:extLst>
              <a:ext uri="{FF2B5EF4-FFF2-40B4-BE49-F238E27FC236}">
                <a16:creationId xmlns:a16="http://schemas.microsoft.com/office/drawing/2014/main" id="{3752DFDC-E616-402D-B9C6-E14BD3B334C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0245" y="6356350"/>
            <a:ext cx="839227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Source Sans Pro" panose="020B0503030403020204" pitchFamily="34" charset="0"/>
              </a:defRPr>
            </a:lvl1pPr>
          </a:lstStyle>
          <a:p>
            <a:endParaRPr lang="en-GB"/>
          </a:p>
        </p:txBody>
      </p:sp>
      <p:sp>
        <p:nvSpPr>
          <p:cNvPr id="21" name="Espace réservé du pied de page 3">
            <a:extLst>
              <a:ext uri="{FF2B5EF4-FFF2-40B4-BE49-F238E27FC236}">
                <a16:creationId xmlns:a16="http://schemas.microsoft.com/office/drawing/2014/main" id="{B2E18282-0F65-45C1-B90A-5B82F95393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48895" y="6356350"/>
            <a:ext cx="6133681" cy="365125"/>
          </a:xfrm>
        </p:spPr>
        <p:txBody>
          <a:bodyPr/>
          <a:lstStyle>
            <a:lvl1pPr algn="r">
              <a:defRPr>
                <a:solidFill>
                  <a:schemeClr val="bg1"/>
                </a:solidFill>
                <a:latin typeface="Source Sans Pro" panose="020B0503030403020204" pitchFamily="34" charset="0"/>
              </a:defRPr>
            </a:lvl1pPr>
          </a:lstStyle>
          <a:p>
            <a:endParaRPr lang="en-GB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0A9CE75-E753-4955-9D53-0E4A7CBBF155}"/>
              </a:ext>
            </a:extLst>
          </p:cNvPr>
          <p:cNvSpPr/>
          <p:nvPr userDrawn="1"/>
        </p:nvSpPr>
        <p:spPr>
          <a:xfrm>
            <a:off x="127804" y="6318825"/>
            <a:ext cx="394710" cy="539175"/>
          </a:xfrm>
          <a:prstGeom prst="rect">
            <a:avLst/>
          </a:prstGeom>
          <a:solidFill>
            <a:srgbClr val="52EE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Espace réservé du numéro de diapositive 4">
            <a:extLst>
              <a:ext uri="{FF2B5EF4-FFF2-40B4-BE49-F238E27FC236}">
                <a16:creationId xmlns:a16="http://schemas.microsoft.com/office/drawing/2014/main" id="{514914A5-1D0E-44D9-A7C5-6E26F6E841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43117" y="6356350"/>
            <a:ext cx="379398" cy="365125"/>
          </a:xfrm>
        </p:spPr>
        <p:txBody>
          <a:bodyPr/>
          <a:lstStyle>
            <a:lvl1pPr algn="ctr">
              <a:defRPr sz="1000">
                <a:solidFill>
                  <a:schemeClr val="tx1"/>
                </a:solidFill>
                <a:latin typeface="Source Sans Pro" panose="020B0503030403020204" pitchFamily="34" charset="0"/>
              </a:defRPr>
            </a:lvl1pPr>
          </a:lstStyle>
          <a:p>
            <a:fld id="{DED457E1-C03A-514C-93B6-2CB6674E8CD0}" type="slidenum">
              <a:rPr lang="en-GB" smtClean="0"/>
              <a:pPr/>
              <a:t>‹N°›</a:t>
            </a:fld>
            <a:endParaRPr lang="en-GB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E04A9E9-1DC4-4EE8-A8EB-0354FE3E349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14" y="0"/>
            <a:ext cx="518400" cy="518854"/>
          </a:xfrm>
          <a:solidFill>
            <a:srgbClr val="80AAD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Source Sans Pro" panose="020B0503030403020204" pitchFamily="34" charset="0"/>
              </a:defRPr>
            </a:lvl1pPr>
          </a:lstStyle>
          <a:p>
            <a:pPr lvl="0"/>
            <a:r>
              <a:rPr lang="fr-FR"/>
              <a:t>02</a:t>
            </a:r>
          </a:p>
        </p:txBody>
      </p:sp>
      <p:sp>
        <p:nvSpPr>
          <p:cNvPr id="31" name="Espace réservé du texte 2">
            <a:extLst>
              <a:ext uri="{FF2B5EF4-FFF2-40B4-BE49-F238E27FC236}">
                <a16:creationId xmlns:a16="http://schemas.microsoft.com/office/drawing/2014/main" id="{3DEB0501-DBA3-4085-BEF2-A2FA776AA27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34266" y="683060"/>
            <a:ext cx="9126350" cy="1084010"/>
          </a:xfrm>
          <a:noFill/>
        </p:spPr>
        <p:txBody>
          <a:bodyPr lIns="0" tIns="0" rIns="0" bIns="0" anchor="b">
            <a:noAutofit/>
          </a:bodyPr>
          <a:lstStyle>
            <a:lvl1pPr marL="0" indent="0" algn="l">
              <a:buNone/>
              <a:defRPr sz="4000" b="1">
                <a:solidFill>
                  <a:srgbClr val="439BD5"/>
                </a:solidFill>
                <a:latin typeface="Source Sans Pro" panose="020B0503030403020204" pitchFamily="34" charset="0"/>
              </a:defRPr>
            </a:lvl1pPr>
          </a:lstStyle>
          <a:p>
            <a:pPr lvl="0"/>
            <a:r>
              <a:rPr lang="fr-FR"/>
              <a:t>Section 1 </a:t>
            </a:r>
            <a:r>
              <a:rPr lang="fr-FR" err="1"/>
              <a:t>title</a:t>
            </a:r>
            <a:endParaRPr lang="fr-FR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CBDDC943-CD02-426D-AE47-3C3EEE18168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634266" y="1826867"/>
            <a:ext cx="9126350" cy="1457203"/>
          </a:xfrm>
        </p:spPr>
        <p:txBody>
          <a:bodyPr lIns="0" tIns="0" rIns="0" bIns="0"/>
          <a:lstStyle>
            <a:lvl1pPr marL="0" indent="0">
              <a:buNone/>
              <a:defRPr sz="2000" b="1">
                <a:latin typeface="Source Sans Pro" panose="020B0503030403020204" pitchFamily="34" charset="0"/>
              </a:defRPr>
            </a:lvl1pPr>
            <a:lvl2pPr marL="0" indent="0">
              <a:buNone/>
              <a:defRPr sz="1800">
                <a:latin typeface="Source Sans Pro" panose="020B0503030403020204" pitchFamily="34" charset="0"/>
              </a:defRPr>
            </a:lvl2pPr>
            <a:lvl3pPr marL="0" indent="0">
              <a:buNone/>
              <a:defRPr sz="1600">
                <a:latin typeface="Source Sans Pro" panose="020B0503030403020204" pitchFamily="34" charset="0"/>
              </a:defRPr>
            </a:lvl3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</p:txBody>
      </p:sp>
      <p:sp>
        <p:nvSpPr>
          <p:cNvPr id="34" name="Espace réservé du texte 4">
            <a:extLst>
              <a:ext uri="{FF2B5EF4-FFF2-40B4-BE49-F238E27FC236}">
                <a16:creationId xmlns:a16="http://schemas.microsoft.com/office/drawing/2014/main" id="{037D40DD-F847-4711-9572-9BED5B00F12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41132" y="5394938"/>
            <a:ext cx="4488478" cy="824887"/>
          </a:xfrm>
        </p:spPr>
        <p:txBody>
          <a:bodyPr lIns="0" tIns="0" rIns="0" bIns="0"/>
          <a:lstStyle>
            <a:lvl1pPr marL="0" indent="0">
              <a:buNone/>
              <a:defRPr sz="2000" b="1">
                <a:solidFill>
                  <a:srgbClr val="1F49FF"/>
                </a:solidFill>
                <a:latin typeface="Source Sans Pro" panose="020B0503030403020204" pitchFamily="34" charset="0"/>
              </a:defRPr>
            </a:lvl1pPr>
            <a:lvl2pPr marL="0" indent="0">
              <a:buNone/>
              <a:defRPr sz="1800">
                <a:solidFill>
                  <a:srgbClr val="1F49FF"/>
                </a:solidFill>
                <a:latin typeface="Source Sans Pro" panose="020B0503030403020204" pitchFamily="34" charset="0"/>
              </a:defRPr>
            </a:lvl2pPr>
            <a:lvl3pPr marL="0" indent="0">
              <a:buNone/>
              <a:defRPr sz="1600" b="1">
                <a:solidFill>
                  <a:schemeClr val="bg1"/>
                </a:solidFill>
                <a:latin typeface="Source Sans Pro" panose="020B0503030403020204" pitchFamily="34" charset="0"/>
              </a:defRPr>
            </a:lvl3pPr>
          </a:lstStyle>
          <a:p>
            <a:pPr lvl="2"/>
            <a:r>
              <a:rPr lang="fr-FR"/>
              <a:t>Premier niveau</a:t>
            </a:r>
          </a:p>
        </p:txBody>
      </p:sp>
      <p:sp>
        <p:nvSpPr>
          <p:cNvPr id="4" name="Espace réservé pour une image  3">
            <a:extLst>
              <a:ext uri="{FF2B5EF4-FFF2-40B4-BE49-F238E27FC236}">
                <a16:creationId xmlns:a16="http://schemas.microsoft.com/office/drawing/2014/main" id="{BE755857-90A2-441B-83AD-5C196B369635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063921" y="5297488"/>
            <a:ext cx="1179513" cy="1058856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100">
                <a:latin typeface="Source Sans Pro" panose="020B0503030403020204" pitchFamily="34" charset="0"/>
              </a:defRPr>
            </a:lvl1pPr>
          </a:lstStyle>
          <a:p>
            <a:endParaRPr lang="fr-FR"/>
          </a:p>
        </p:txBody>
      </p:sp>
      <p:sp>
        <p:nvSpPr>
          <p:cNvPr id="36" name="Espace réservé pour une image  3">
            <a:extLst>
              <a:ext uri="{FF2B5EF4-FFF2-40B4-BE49-F238E27FC236}">
                <a16:creationId xmlns:a16="http://schemas.microsoft.com/office/drawing/2014/main" id="{569FAE50-5EDC-4529-A72F-423A7056CB6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585832" y="5297488"/>
            <a:ext cx="1179513" cy="1058856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100">
                <a:latin typeface="Source Sans Pro" panose="020B0503030403020204" pitchFamily="34" charset="0"/>
              </a:defRPr>
            </a:lvl1pPr>
          </a:lstStyle>
          <a:p>
            <a:endParaRPr lang="fr-FR"/>
          </a:p>
        </p:txBody>
      </p:sp>
      <p:sp>
        <p:nvSpPr>
          <p:cNvPr id="37" name="Espace réservé pour une image  3">
            <a:extLst>
              <a:ext uri="{FF2B5EF4-FFF2-40B4-BE49-F238E27FC236}">
                <a16:creationId xmlns:a16="http://schemas.microsoft.com/office/drawing/2014/main" id="{B7FF5847-C648-4EB0-A372-C45DAC91598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0072935" y="5297488"/>
            <a:ext cx="1179513" cy="1058856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100">
                <a:latin typeface="Source Sans Pro" panose="020B0503030403020204" pitchFamily="34" charset="0"/>
              </a:defRPr>
            </a:lvl1pPr>
          </a:lstStyle>
          <a:p>
            <a:endParaRPr lang="fr-FR"/>
          </a:p>
        </p:txBody>
      </p:sp>
      <p:sp>
        <p:nvSpPr>
          <p:cNvPr id="16" name="Espace réservé du texte 2">
            <a:extLst>
              <a:ext uri="{FF2B5EF4-FFF2-40B4-BE49-F238E27FC236}">
                <a16:creationId xmlns:a16="http://schemas.microsoft.com/office/drawing/2014/main" id="{93EE1E21-5733-1D11-076A-6E8A78632D3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86480" y="255255"/>
            <a:ext cx="4795510" cy="369332"/>
          </a:xfrm>
          <a:prstGeom prst="rect">
            <a:avLst/>
          </a:prstGeom>
          <a:noFill/>
        </p:spPr>
        <p:txBody>
          <a:bodyPr lIns="0" tIns="0" rIns="0" bIns="0" anchor="t">
            <a:normAutofit/>
          </a:bodyPr>
          <a:lstStyle>
            <a:lvl1pPr marL="0" indent="0" algn="l">
              <a:buNone/>
              <a:defRPr sz="2000" b="1">
                <a:solidFill>
                  <a:schemeClr val="tx1"/>
                </a:solidFill>
                <a:latin typeface="Source Sans Pro" panose="020B0503030403020204" pitchFamily="34" charset="0"/>
              </a:defRPr>
            </a:lvl1pPr>
          </a:lstStyle>
          <a:p>
            <a:pPr lvl="0"/>
            <a:r>
              <a:rPr lang="fr-FR" err="1"/>
              <a:t>Title</a:t>
            </a:r>
            <a:endParaRPr lang="fr-FR"/>
          </a:p>
        </p:txBody>
      </p:sp>
      <p:sp>
        <p:nvSpPr>
          <p:cNvPr id="18" name="Espace réservé du texte 2">
            <a:extLst>
              <a:ext uri="{FF2B5EF4-FFF2-40B4-BE49-F238E27FC236}">
                <a16:creationId xmlns:a16="http://schemas.microsoft.com/office/drawing/2014/main" id="{32871278-503B-2480-A485-E8A2C870F2E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7420" y="90327"/>
            <a:ext cx="663712" cy="664293"/>
          </a:xfrm>
          <a:prstGeom prst="ellipse">
            <a:avLst/>
          </a:prstGeom>
          <a:solidFill>
            <a:srgbClr val="52EEF4"/>
          </a:solidFill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Source Sans Pro" panose="020B0503030403020204" pitchFamily="34" charset="0"/>
              </a:defRPr>
            </a:lvl1pPr>
          </a:lstStyle>
          <a:p>
            <a:pPr lvl="0"/>
            <a:r>
              <a:rPr lang="fr-FR"/>
              <a:t>01</a:t>
            </a:r>
          </a:p>
        </p:txBody>
      </p:sp>
      <p:pic>
        <p:nvPicPr>
          <p:cNvPr id="10" name="Graphique 9">
            <a:extLst>
              <a:ext uri="{FF2B5EF4-FFF2-40B4-BE49-F238E27FC236}">
                <a16:creationId xmlns:a16="http://schemas.microsoft.com/office/drawing/2014/main" id="{167001C1-C8EB-978A-19D5-D387E63092D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301849" y="6356350"/>
            <a:ext cx="1489633" cy="324274"/>
          </a:xfrm>
          <a:prstGeom prst="rect">
            <a:avLst/>
          </a:prstGeom>
        </p:spPr>
      </p:pic>
      <p:pic>
        <p:nvPicPr>
          <p:cNvPr id="11" name="Image 10" descr="Une image contenant fond marin&#10;&#10;Description générée automatiquement">
            <a:extLst>
              <a:ext uri="{FF2B5EF4-FFF2-40B4-BE49-F238E27FC236}">
                <a16:creationId xmlns:a16="http://schemas.microsoft.com/office/drawing/2014/main" id="{98BB7FEA-E25A-6040-1090-54F61EDF44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7"/>
          <a:stretch/>
        </p:blipFill>
        <p:spPr>
          <a:xfrm>
            <a:off x="11917707" y="-13070"/>
            <a:ext cx="281197" cy="6871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5305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ommaire"/>
          <p:cNvSpPr>
            <a:spLocks noGrp="1"/>
          </p:cNvSpPr>
          <p:nvPr>
            <p:ph type="title" hasCustomPrompt="1"/>
          </p:nvPr>
        </p:nvSpPr>
        <p:spPr>
          <a:xfrm>
            <a:off x="311999" y="274638"/>
            <a:ext cx="11760000" cy="470429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algn="l">
              <a:defRPr sz="3200">
                <a:solidFill>
                  <a:srgbClr val="00008F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noProof="0"/>
              <a:t>Title </a:t>
            </a:r>
          </a:p>
        </p:txBody>
      </p:sp>
      <p:sp>
        <p:nvSpPr>
          <p:cNvPr id="12" name="Espace réservé du texte 4"/>
          <p:cNvSpPr>
            <a:spLocks noGrp="1"/>
          </p:cNvSpPr>
          <p:nvPr>
            <p:ph type="body" sz="quarter" idx="11" hasCustomPrompt="1"/>
          </p:nvPr>
        </p:nvSpPr>
        <p:spPr>
          <a:xfrm>
            <a:off x="312001" y="762274"/>
            <a:ext cx="11760000" cy="380727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None/>
              <a:defRPr sz="2400">
                <a:solidFill>
                  <a:srgbClr val="027180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/>
              <a:t>Subtitle or next title (optional)</a:t>
            </a:r>
          </a:p>
        </p:txBody>
      </p:sp>
      <p:pic>
        <p:nvPicPr>
          <p:cNvPr id="13" name="Logo AXA" descr="\\Mac\AllFiles\Volumes\DOSSIERS EN COURS\17_1098 AXA_Creation_gabarits\elements\png\new_logo_axa_rgb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842062" y="6502970"/>
            <a:ext cx="235972" cy="23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Espace réservé du texte 11"/>
          <p:cNvSpPr>
            <a:spLocks noGrp="1"/>
          </p:cNvSpPr>
          <p:nvPr>
            <p:ph type="body" sz="quarter" idx="10" hasCustomPrompt="1"/>
          </p:nvPr>
        </p:nvSpPr>
        <p:spPr>
          <a:xfrm>
            <a:off x="312001" y="1501615"/>
            <a:ext cx="11766032" cy="4878260"/>
          </a:xfrm>
          <a:prstGeom prst="rect">
            <a:avLst/>
          </a:prstGeom>
        </p:spPr>
        <p:txBody>
          <a:bodyPr vert="horz" lIns="0" tIns="0" rIns="0" bIns="0"/>
          <a:lstStyle>
            <a:lvl1pPr marL="421211" indent="-421211">
              <a:buSzPct val="120000"/>
              <a:buFontTx/>
              <a:buBlip>
                <a:blip r:embed="rId3"/>
              </a:buBlip>
              <a:defRPr sz="2133">
                <a:solidFill>
                  <a:schemeClr val="tx1"/>
                </a:solidFill>
                <a:latin typeface="+mn-lt"/>
                <a:cs typeface="Arial"/>
              </a:defRPr>
            </a:lvl1pPr>
            <a:lvl2pPr marL="842420" indent="-284937">
              <a:buClr>
                <a:srgbClr val="027180"/>
              </a:buClr>
              <a:buSzPct val="100000"/>
              <a:buFont typeface="Wingdings" pitchFamily="2" charset="2"/>
              <a:buChar char="à"/>
              <a:defRPr sz="1867" baseline="0">
                <a:solidFill>
                  <a:schemeClr val="tx1"/>
                </a:solidFill>
                <a:latin typeface="+mn-lt"/>
                <a:cs typeface="Arial"/>
              </a:defRPr>
            </a:lvl2pPr>
            <a:lvl3pPr marL="1263631" indent="-284937">
              <a:buClr>
                <a:srgbClr val="027180"/>
              </a:buClr>
              <a:buSzPct val="100000"/>
              <a:buFont typeface="Source Sans Pro" pitchFamily="34" charset="0"/>
              <a:buChar char="–"/>
              <a:defRPr sz="1733" i="1">
                <a:solidFill>
                  <a:schemeClr val="tx1"/>
                </a:solidFill>
                <a:latin typeface="+mn-lt"/>
                <a:cs typeface="Arial"/>
              </a:defRPr>
            </a:lvl3pPr>
            <a:lvl4pPr marL="1536179" indent="-272548">
              <a:buFont typeface="Arial" pitchFamily="34" charset="0"/>
              <a:buChar char="•"/>
              <a:defRPr sz="1200">
                <a:solidFill>
                  <a:schemeClr val="tx1"/>
                </a:solidFill>
                <a:latin typeface="+mn-lt"/>
              </a:defRPr>
            </a:lvl4pPr>
            <a:lvl5pPr marL="1821116" indent="-284937">
              <a:buFont typeface="Open Sans" pitchFamily="34" charset="0"/>
              <a:buChar char="&gt;"/>
              <a:defRPr sz="933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 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5" name="Espace réservé de la date 2"/>
          <p:cNvSpPr>
            <a:spLocks noGrp="1"/>
          </p:cNvSpPr>
          <p:nvPr>
            <p:ph type="dt" sz="half" idx="12"/>
          </p:nvPr>
        </p:nvSpPr>
        <p:spPr>
          <a:xfrm>
            <a:off x="667005" y="6541947"/>
            <a:ext cx="2954020" cy="233363"/>
          </a:xfrm>
        </p:spPr>
        <p:txBody>
          <a:bodyPr/>
          <a:lstStyle/>
          <a:p>
            <a:r>
              <a:rPr lang="en-US" noProof="0"/>
              <a:t>Title of the presentation l Date</a:t>
            </a:r>
          </a:p>
        </p:txBody>
      </p:sp>
      <p:sp>
        <p:nvSpPr>
          <p:cNvPr id="17" name="Espace réservé du pied de page 3"/>
          <p:cNvSpPr>
            <a:spLocks noGrp="1"/>
          </p:cNvSpPr>
          <p:nvPr>
            <p:ph type="ftr" sz="quarter" idx="13"/>
          </p:nvPr>
        </p:nvSpPr>
        <p:spPr>
          <a:xfrm>
            <a:off x="4435943" y="6541947"/>
            <a:ext cx="3299883" cy="233363"/>
          </a:xfrm>
        </p:spPr>
        <p:txBody>
          <a:bodyPr/>
          <a:lstStyle/>
          <a:p>
            <a:r>
              <a:rPr lang="en-US" noProof="0"/>
              <a:t>CONFIDENTIALITY LEVEL</a:t>
            </a:r>
          </a:p>
        </p:txBody>
      </p:sp>
    </p:spTree>
    <p:extLst>
      <p:ext uri="{BB962C8B-B14F-4D97-AF65-F5344CB8AC3E}">
        <p14:creationId xmlns:p14="http://schemas.microsoft.com/office/powerpoint/2010/main" val="29174461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SIPCMContentMarking" descr="{&quot;HashCode&quot;:442047029,&quot;Placement&quot;:&quot;Footer&quot;,&quot;Top&quot;:519.343,&quot;Left&quot;:453.295349,&quot;SlideWidth&quot;:960,&quot;SlideHeight&quot;:540}">
            <a:extLst>
              <a:ext uri="{FF2B5EF4-FFF2-40B4-BE49-F238E27FC236}">
                <a16:creationId xmlns:a16="http://schemas.microsoft.com/office/drawing/2014/main" id="{0774E114-3CC6-43FB-84D0-C12D2C66AE09}"/>
              </a:ext>
            </a:extLst>
          </p:cNvPr>
          <p:cNvSpPr txBox="1"/>
          <p:nvPr/>
        </p:nvSpPr>
        <p:spPr>
          <a:xfrm>
            <a:off x="5756851" y="6595656"/>
            <a:ext cx="678298" cy="26234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fr-FR" sz="1000" err="1">
                <a:solidFill>
                  <a:srgbClr val="000000"/>
                </a:solidFill>
                <a:latin typeface="Calibri" panose="020F0502020204030204" pitchFamily="34" charset="0"/>
              </a:rPr>
              <a:t>Internal</a:t>
            </a:r>
            <a:endParaRPr lang="fr-FR" sz="100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08033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6" r:id="rId1"/>
    <p:sldLayoutId id="2147483777" r:id="rId2"/>
    <p:sldLayoutId id="2147483778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90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jpg"/><Relationship Id="rId4" Type="http://schemas.openxmlformats.org/officeDocument/2006/relationships/image" Target="../media/image18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uillaume-thomas/summit-mlops-2025" TargetMode="Externa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sv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sv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proceedings.neurips.cc/paper/2015/file/86df7dcfd896fcaf2674f757a2463eba-Paper.pdf" TargetMode="Externa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10" Type="http://schemas.openxmlformats.org/officeDocument/2006/relationships/image" Target="../media/image29.svg"/><Relationship Id="rId4" Type="http://schemas.openxmlformats.org/officeDocument/2006/relationships/image" Target="../media/image23.svg"/><Relationship Id="rId9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10" Type="http://schemas.openxmlformats.org/officeDocument/2006/relationships/image" Target="../media/image29.svg"/><Relationship Id="rId4" Type="http://schemas.openxmlformats.org/officeDocument/2006/relationships/image" Target="../media/image23.svg"/><Relationship Id="rId9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EAC9BD-A1C4-13B6-D116-BE9516947A0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204762" y="1562284"/>
            <a:ext cx="10515600" cy="1325562"/>
          </a:xfrm>
          <a:prstGeom prst="rect">
            <a:avLst/>
          </a:prstGeo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Hands-On </a:t>
            </a:r>
            <a:r>
              <a:rPr lang="en-GB" dirty="0" err="1">
                <a:solidFill>
                  <a:schemeClr val="bg1"/>
                </a:solidFill>
              </a:rPr>
              <a:t>MLOps</a:t>
            </a:r>
            <a:r>
              <a:rPr lang="en-GB" dirty="0">
                <a:solidFill>
                  <a:schemeClr val="bg1"/>
                </a:solidFill>
              </a:rPr>
              <a:t> - Bootstrapping Your First ML Project from Start to Finish.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1229F51-A0EA-292F-8AAB-B1619B4020C1}"/>
              </a:ext>
            </a:extLst>
          </p:cNvPr>
          <p:cNvPicPr preferRelativeResize="0">
            <a:picLocks/>
          </p:cNvPicPr>
          <p:nvPr/>
        </p:nvPicPr>
        <p:blipFill>
          <a:blip r:embed="rId2"/>
          <a:srcRect/>
          <a:stretch/>
        </p:blipFill>
        <p:spPr>
          <a:xfrm>
            <a:off x="6694348" y="4713764"/>
            <a:ext cx="1260000" cy="1260000"/>
          </a:xfrm>
          <a:prstGeom prst="ellipse">
            <a:avLst/>
          </a:prstGeom>
          <a:ln w="190500" cap="rnd">
            <a:noFill/>
            <a:prstDash val="solid"/>
          </a:ln>
          <a:effectLst>
            <a:outerShdw blurRad="127000" algn="bl" rotWithShape="0">
              <a:srgbClr val="000000"/>
            </a:outerShdw>
          </a:effectLst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8AC7493E-D624-7906-0BD3-6FFBF90653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447"/>
          <a:stretch/>
        </p:blipFill>
        <p:spPr>
          <a:xfrm>
            <a:off x="8924925" y="5973764"/>
            <a:ext cx="3492227" cy="994654"/>
          </a:xfrm>
          <a:prstGeom prst="rect">
            <a:avLst/>
          </a:prstGeom>
        </p:spPr>
      </p:pic>
      <p:pic>
        <p:nvPicPr>
          <p:cNvPr id="3" name="Picture 8">
            <a:extLst>
              <a:ext uri="{FF2B5EF4-FFF2-40B4-BE49-F238E27FC236}">
                <a16:creationId xmlns:a16="http://schemas.microsoft.com/office/drawing/2014/main" id="{EED8371B-86FC-DC54-D57A-7B9F235CABEF}"/>
              </a:ext>
            </a:extLst>
          </p:cNvPr>
          <p:cNvPicPr preferRelativeResize="0">
            <a:picLocks/>
          </p:cNvPicPr>
          <p:nvPr/>
        </p:nvPicPr>
        <p:blipFill>
          <a:blip r:embed="rId4"/>
          <a:srcRect/>
          <a:stretch/>
        </p:blipFill>
        <p:spPr>
          <a:xfrm>
            <a:off x="8474046" y="4258761"/>
            <a:ext cx="1260000" cy="1260000"/>
          </a:xfrm>
          <a:prstGeom prst="ellipse">
            <a:avLst/>
          </a:prstGeom>
          <a:ln w="190500" cap="rnd">
            <a:noFill/>
            <a:prstDash val="solid"/>
          </a:ln>
          <a:effectLst>
            <a:outerShdw blurRad="127000" algn="bl" rotWithShape="0">
              <a:srgbClr val="000000"/>
            </a:outerShdw>
          </a:effectLst>
        </p:spPr>
      </p:pic>
      <p:pic>
        <p:nvPicPr>
          <p:cNvPr id="4" name="Picture 8">
            <a:extLst>
              <a:ext uri="{FF2B5EF4-FFF2-40B4-BE49-F238E27FC236}">
                <a16:creationId xmlns:a16="http://schemas.microsoft.com/office/drawing/2014/main" id="{25B6D4D0-5D62-2996-5AA2-05DA90CF8FDA}"/>
              </a:ext>
            </a:extLst>
          </p:cNvPr>
          <p:cNvPicPr preferRelativeResize="0">
            <a:picLocks/>
          </p:cNvPicPr>
          <p:nvPr/>
        </p:nvPicPr>
        <p:blipFill>
          <a:blip r:embed="rId5"/>
          <a:srcRect/>
          <a:stretch/>
        </p:blipFill>
        <p:spPr>
          <a:xfrm>
            <a:off x="7214046" y="2977768"/>
            <a:ext cx="1260000" cy="1260000"/>
          </a:xfrm>
          <a:prstGeom prst="ellipse">
            <a:avLst/>
          </a:prstGeom>
          <a:ln w="190500" cap="rnd">
            <a:noFill/>
            <a:prstDash val="solid"/>
          </a:ln>
          <a:effectLst>
            <a:outerShdw blurRad="127000" algn="bl" rotWithShape="0">
              <a:srgbClr val="000000"/>
            </a:outerShdw>
          </a:effectLst>
        </p:spPr>
      </p:pic>
    </p:spTree>
    <p:extLst>
      <p:ext uri="{BB962C8B-B14F-4D97-AF65-F5344CB8AC3E}">
        <p14:creationId xmlns:p14="http://schemas.microsoft.com/office/powerpoint/2010/main" val="34349787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354C60CF-F2EB-AF9C-E035-30EC0FEFDF97}"/>
              </a:ext>
            </a:extLst>
          </p:cNvPr>
          <p:cNvSpPr txBox="1"/>
          <p:nvPr/>
        </p:nvSpPr>
        <p:spPr>
          <a:xfrm>
            <a:off x="533076" y="2883438"/>
            <a:ext cx="1175101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3600" dirty="0">
                <a:hlinkClick r:id="rId2"/>
              </a:rPr>
              <a:t>https://github.com/guillaume-thomas/summit-mlops-2025</a:t>
            </a:r>
            <a:endParaRPr lang="fr-FR" sz="3600" dirty="0"/>
          </a:p>
          <a:p>
            <a:endParaRPr lang="fr-FR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440E597-F631-EECD-4805-8A1E625DAC61}"/>
              </a:ext>
            </a:extLst>
          </p:cNvPr>
          <p:cNvSpPr txBox="1">
            <a:spLocks/>
          </p:cNvSpPr>
          <p:nvPr/>
        </p:nvSpPr>
        <p:spPr>
          <a:xfrm>
            <a:off x="353806" y="428853"/>
            <a:ext cx="10548655" cy="480131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spc="0">
                <a:solidFill>
                  <a:schemeClr val="tx1"/>
                </a:solidFill>
                <a:latin typeface="Source Sans Pro" panose="020B0503030403020204" pitchFamily="34" charset="0"/>
                <a:ea typeface="+mj-ea"/>
                <a:cs typeface="+mj-cs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ource Sans Pro Bold" panose="020B0703030403020204" pitchFamily="34" charset="0"/>
                <a:ea typeface="Source Sans Pro Bold" panose="020B0703030403020204" pitchFamily="34" charset="0"/>
              </a:rPr>
              <a:t>Wanna play?</a:t>
            </a:r>
          </a:p>
        </p:txBody>
      </p:sp>
    </p:spTree>
    <p:extLst>
      <p:ext uri="{BB962C8B-B14F-4D97-AF65-F5344CB8AC3E}">
        <p14:creationId xmlns:p14="http://schemas.microsoft.com/office/powerpoint/2010/main" val="17395625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que 6" descr="AXA">
            <a:extLst>
              <a:ext uri="{FF2B5EF4-FFF2-40B4-BE49-F238E27FC236}">
                <a16:creationId xmlns:a16="http://schemas.microsoft.com/office/drawing/2014/main" id="{A58262BE-4DB2-6045-0801-72425C9C88B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9536" y="457199"/>
            <a:ext cx="666973" cy="666973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23074693-4A48-A7E2-0446-EEDA493356A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972425" y="2570163"/>
            <a:ext cx="4219575" cy="1397000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/>
          <a:p>
            <a:pPr>
              <a:lnSpc>
                <a:spcPts val="9360"/>
              </a:lnSpc>
            </a:pPr>
            <a:r>
              <a:rPr lang="en-GB" sz="12000">
                <a:solidFill>
                  <a:schemeClr val="bg1"/>
                </a:solidFill>
                <a:ea typeface="+mj-ea"/>
              </a:rPr>
              <a:t>Q&amp;A</a:t>
            </a:r>
          </a:p>
        </p:txBody>
      </p:sp>
      <p:cxnSp>
        <p:nvCxnSpPr>
          <p:cNvPr id="17" name="Connecteur droit 16" descr="Decorative">
            <a:extLst>
              <a:ext uri="{FF2B5EF4-FFF2-40B4-BE49-F238E27FC236}">
                <a16:creationId xmlns:a16="http://schemas.microsoft.com/office/drawing/2014/main" id="{23164DA3-B77F-04D6-08B1-894EBF5C662C}"/>
              </a:ext>
            </a:extLst>
          </p:cNvPr>
          <p:cNvCxnSpPr/>
          <p:nvPr/>
        </p:nvCxnSpPr>
        <p:spPr>
          <a:xfrm>
            <a:off x="6935694" y="2026621"/>
            <a:ext cx="0" cy="2483224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437479-5150-0C01-9B13-29FFC638D2FC}"/>
              </a:ext>
            </a:extLst>
          </p:cNvPr>
          <p:cNvSpPr txBox="1">
            <a:spLocks/>
          </p:cNvSpPr>
          <p:nvPr/>
        </p:nvSpPr>
        <p:spPr>
          <a:xfrm>
            <a:off x="6391823" y="6475912"/>
            <a:ext cx="5490797" cy="254726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Source Sans Pro" panose="020B0503030403020204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b="0" i="0" u="none" strike="noStrike" kern="1200" cap="none" spc="0" normalizeH="0" baseline="0" noProof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ource Sans Pro" panose="020B0503030403020204" pitchFamily="34" charset="77"/>
                <a:ea typeface="+mn-ea"/>
                <a:cs typeface="+mn-cs"/>
              </a:rPr>
              <a:t>Xxxx</a:t>
            </a: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ource Sans Pro" panose="020B0503030403020204" pitchFamily="34" charset="77"/>
                <a:ea typeface="+mn-ea"/>
                <a:cs typeface="+mn-cs"/>
              </a:rPr>
              <a:t>, 2025</a:t>
            </a:r>
          </a:p>
        </p:txBody>
      </p:sp>
      <p:pic>
        <p:nvPicPr>
          <p:cNvPr id="2" name="Graphique 4" descr="Summit">
            <a:extLst>
              <a:ext uri="{FF2B5EF4-FFF2-40B4-BE49-F238E27FC236}">
                <a16:creationId xmlns:a16="http://schemas.microsoft.com/office/drawing/2014/main" id="{9455AFDF-6DF1-7C42-FA54-F86E0D4413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86611" y="2901123"/>
            <a:ext cx="4897121" cy="1066040"/>
          </a:xfrm>
          <a:prstGeom prst="rect">
            <a:avLst/>
          </a:prstGeom>
        </p:spPr>
      </p:pic>
      <p:sp>
        <p:nvSpPr>
          <p:cNvPr id="6" name="ZoneTexte 3">
            <a:extLst>
              <a:ext uri="{FF2B5EF4-FFF2-40B4-BE49-F238E27FC236}">
                <a16:creationId xmlns:a16="http://schemas.microsoft.com/office/drawing/2014/main" id="{7708FA27-9997-B695-098C-458B64661E54}"/>
              </a:ext>
            </a:extLst>
          </p:cNvPr>
          <p:cNvSpPr txBox="1"/>
          <p:nvPr/>
        </p:nvSpPr>
        <p:spPr bwMode="auto">
          <a:xfrm>
            <a:off x="1286611" y="1411068"/>
            <a:ext cx="4418517" cy="1231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rtlCol="0" anchor="b">
            <a:spAutoFit/>
          </a:bodyPr>
          <a:lstStyle/>
          <a:p>
            <a:r>
              <a:rPr lang="en-US" sz="4000">
                <a:solidFill>
                  <a:schemeClr val="bg1"/>
                </a:solidFill>
                <a:effectLst>
                  <a:outerShdw blurRad="255810" algn="ctr" rotWithShape="0">
                    <a:prstClr val="black">
                      <a:alpha val="78428"/>
                    </a:prstClr>
                  </a:outerShdw>
                </a:effectLst>
                <a:latin typeface="+mj-lt"/>
                <a:cs typeface="Arial" pitchFamily="34" charset="0"/>
              </a:rPr>
              <a:t>Software Engineering and Data Science</a:t>
            </a:r>
          </a:p>
        </p:txBody>
      </p:sp>
    </p:spTree>
    <p:extLst>
      <p:ext uri="{BB962C8B-B14F-4D97-AF65-F5344CB8AC3E}">
        <p14:creationId xmlns:p14="http://schemas.microsoft.com/office/powerpoint/2010/main" val="32959341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que 6" descr="AXA">
            <a:extLst>
              <a:ext uri="{FF2B5EF4-FFF2-40B4-BE49-F238E27FC236}">
                <a16:creationId xmlns:a16="http://schemas.microsoft.com/office/drawing/2014/main" id="{A58262BE-4DB2-6045-0801-72425C9C88B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9536" y="457199"/>
            <a:ext cx="666973" cy="6669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C5D47D0-BA93-25B5-B5DB-820449175D0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759478" y="2602871"/>
            <a:ext cx="5123142" cy="2503249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/>
          <a:p>
            <a:pPr algn="ctr">
              <a:lnSpc>
                <a:spcPts val="9360"/>
              </a:lnSpc>
            </a:pPr>
            <a:r>
              <a:rPr lang="en-GB" sz="8000">
                <a:solidFill>
                  <a:schemeClr val="bg1"/>
                </a:solidFill>
                <a:ea typeface="+mj-ea"/>
              </a:rPr>
              <a:t>THANK </a:t>
            </a:r>
            <a:br>
              <a:rPr lang="en-GB" sz="8000">
                <a:solidFill>
                  <a:schemeClr val="bg1"/>
                </a:solidFill>
                <a:ea typeface="+mj-ea"/>
              </a:rPr>
            </a:br>
            <a:r>
              <a:rPr lang="en-GB" sz="8000">
                <a:solidFill>
                  <a:schemeClr val="bg1"/>
                </a:solidFill>
                <a:ea typeface="+mj-ea"/>
              </a:rPr>
              <a:t>YOU!</a:t>
            </a:r>
          </a:p>
        </p:txBody>
      </p:sp>
      <p:cxnSp>
        <p:nvCxnSpPr>
          <p:cNvPr id="17" name="Connecteur droit 16" descr="Decorative">
            <a:extLst>
              <a:ext uri="{FF2B5EF4-FFF2-40B4-BE49-F238E27FC236}">
                <a16:creationId xmlns:a16="http://schemas.microsoft.com/office/drawing/2014/main" id="{23164DA3-B77F-04D6-08B1-894EBF5C662C}"/>
              </a:ext>
            </a:extLst>
          </p:cNvPr>
          <p:cNvCxnSpPr/>
          <p:nvPr/>
        </p:nvCxnSpPr>
        <p:spPr>
          <a:xfrm>
            <a:off x="6590254" y="2270461"/>
            <a:ext cx="0" cy="2483224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437479-5150-0C01-9B13-29FFC638D2FC}"/>
              </a:ext>
            </a:extLst>
          </p:cNvPr>
          <p:cNvSpPr txBox="1">
            <a:spLocks/>
          </p:cNvSpPr>
          <p:nvPr/>
        </p:nvSpPr>
        <p:spPr>
          <a:xfrm>
            <a:off x="6391823" y="6475912"/>
            <a:ext cx="5490797" cy="254726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Source Sans Pro" panose="020B0503030403020204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b="0" i="0" u="none" strike="noStrike" kern="1200" cap="none" spc="0" normalizeH="0" baseline="0" noProof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ource Sans Pro" panose="020B0503030403020204" pitchFamily="34" charset="77"/>
                <a:ea typeface="+mn-ea"/>
                <a:cs typeface="+mn-cs"/>
              </a:rPr>
              <a:t>Xxxx</a:t>
            </a: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ource Sans Pro" panose="020B0503030403020204" pitchFamily="34" charset="77"/>
                <a:ea typeface="+mn-ea"/>
                <a:cs typeface="+mn-cs"/>
              </a:rPr>
              <a:t>, 2025</a:t>
            </a:r>
          </a:p>
        </p:txBody>
      </p:sp>
      <p:pic>
        <p:nvPicPr>
          <p:cNvPr id="3" name="Graphique 4" descr="Summit">
            <a:extLst>
              <a:ext uri="{FF2B5EF4-FFF2-40B4-BE49-F238E27FC236}">
                <a16:creationId xmlns:a16="http://schemas.microsoft.com/office/drawing/2014/main" id="{29C69E36-D077-E2D4-EF94-70F160AD7D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86611" y="3810582"/>
            <a:ext cx="4897121" cy="1066040"/>
          </a:xfrm>
          <a:prstGeom prst="rect">
            <a:avLst/>
          </a:prstGeom>
        </p:spPr>
      </p:pic>
      <p:sp>
        <p:nvSpPr>
          <p:cNvPr id="6" name="ZoneTexte 3">
            <a:extLst>
              <a:ext uri="{FF2B5EF4-FFF2-40B4-BE49-F238E27FC236}">
                <a16:creationId xmlns:a16="http://schemas.microsoft.com/office/drawing/2014/main" id="{E8489342-F5AC-9A26-9768-53607E3AD274}"/>
              </a:ext>
            </a:extLst>
          </p:cNvPr>
          <p:cNvSpPr txBox="1"/>
          <p:nvPr/>
        </p:nvSpPr>
        <p:spPr bwMode="auto">
          <a:xfrm>
            <a:off x="1286611" y="2197894"/>
            <a:ext cx="4418517" cy="1231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rtlCol="0" anchor="b">
            <a:spAutoFit/>
          </a:bodyPr>
          <a:lstStyle/>
          <a:p>
            <a:pPr eaLnBrk="1" hangingPunct="1"/>
            <a:r>
              <a:rPr lang="en-US" sz="4000">
                <a:solidFill>
                  <a:schemeClr val="bg1"/>
                </a:solidFill>
                <a:effectLst>
                  <a:outerShdw blurRad="255810" algn="ctr" rotWithShape="0">
                    <a:prstClr val="black">
                      <a:alpha val="78428"/>
                    </a:prstClr>
                  </a:outerShdw>
                </a:effectLst>
                <a:latin typeface="+mj-lt"/>
                <a:cs typeface="Arial" pitchFamily="34" charset="0"/>
              </a:rPr>
              <a:t>Software Engineering and Data Science</a:t>
            </a:r>
          </a:p>
        </p:txBody>
      </p:sp>
    </p:spTree>
    <p:extLst>
      <p:ext uri="{BB962C8B-B14F-4D97-AF65-F5344CB8AC3E}">
        <p14:creationId xmlns:p14="http://schemas.microsoft.com/office/powerpoint/2010/main" val="3926281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5FAEE4-5E5F-9643-2918-DFE9D1CB331F}"/>
              </a:ext>
            </a:extLst>
          </p:cNvPr>
          <p:cNvSpPr txBox="1">
            <a:spLocks/>
          </p:cNvSpPr>
          <p:nvPr/>
        </p:nvSpPr>
        <p:spPr>
          <a:xfrm>
            <a:off x="353806" y="428853"/>
            <a:ext cx="10548655" cy="480131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spc="0">
                <a:solidFill>
                  <a:schemeClr val="tx1"/>
                </a:solidFill>
                <a:latin typeface="Source Sans Pro" panose="020B0503030403020204" pitchFamily="34" charset="0"/>
                <a:ea typeface="+mj-ea"/>
                <a:cs typeface="+mj-cs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ource Sans Pro Bold" panose="020B0703030403020204" pitchFamily="34" charset="0"/>
                <a:ea typeface="Source Sans Pro Bold" panose="020B0703030403020204" pitchFamily="34" charset="0"/>
              </a:rPr>
              <a:t>ML?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A3C583C2-FA2D-375A-A556-B333CBBB5C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0608" y="271589"/>
            <a:ext cx="7230784" cy="6029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1766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225D50-31EB-F665-2BC1-A99517BF48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7AD390-EE26-032A-F76D-89461FA52681}"/>
              </a:ext>
            </a:extLst>
          </p:cNvPr>
          <p:cNvSpPr txBox="1">
            <a:spLocks/>
          </p:cNvSpPr>
          <p:nvPr/>
        </p:nvSpPr>
        <p:spPr>
          <a:xfrm>
            <a:off x="353806" y="428853"/>
            <a:ext cx="10548655" cy="480131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spc="0">
                <a:solidFill>
                  <a:schemeClr val="tx1"/>
                </a:solidFill>
                <a:latin typeface="Source Sans Pro" panose="020B0503030403020204" pitchFamily="34" charset="0"/>
                <a:ea typeface="+mj-ea"/>
                <a:cs typeface="+mj-cs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ource Sans Pro Bold" panose="020B0703030403020204" pitchFamily="34" charset="0"/>
                <a:ea typeface="Source Sans Pro Bold" panose="020B0703030403020204" pitchFamily="34" charset="0"/>
              </a:rPr>
              <a:t>DEV(SEC)OPS?</a:t>
            </a:r>
          </a:p>
        </p:txBody>
      </p:sp>
      <p:pic>
        <p:nvPicPr>
          <p:cNvPr id="4" name="Picture 2" descr="DevOps &amp; SAFe® DevOps">
            <a:extLst>
              <a:ext uri="{FF2B5EF4-FFF2-40B4-BE49-F238E27FC236}">
                <a16:creationId xmlns:a16="http://schemas.microsoft.com/office/drawing/2014/main" id="{E4AC2636-4ECD-4571-A9F6-45213B78A0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7749" y="908984"/>
            <a:ext cx="8809732" cy="5054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83987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6436EF-6110-60BF-6A2C-C471A864FE90}"/>
              </a:ext>
            </a:extLst>
          </p:cNvPr>
          <p:cNvSpPr txBox="1">
            <a:spLocks/>
          </p:cNvSpPr>
          <p:nvPr/>
        </p:nvSpPr>
        <p:spPr>
          <a:xfrm>
            <a:off x="353806" y="428853"/>
            <a:ext cx="10548655" cy="480131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spc="0">
                <a:solidFill>
                  <a:schemeClr val="tx1"/>
                </a:solidFill>
                <a:latin typeface="Source Sans Pro" panose="020B0503030403020204" pitchFamily="34" charset="0"/>
                <a:ea typeface="+mj-ea"/>
                <a:cs typeface="+mj-cs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ource Sans Pro Bold" panose="020B0703030403020204" pitchFamily="34" charset="0"/>
                <a:ea typeface="Source Sans Pro Bold" panose="020B0703030403020204" pitchFamily="34" charset="0"/>
              </a:rPr>
              <a:t>MLOPS?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263840D-2C8B-84C8-8652-D6888FCB628A}"/>
              </a:ext>
            </a:extLst>
          </p:cNvPr>
          <p:cNvSpPr/>
          <p:nvPr/>
        </p:nvSpPr>
        <p:spPr>
          <a:xfrm>
            <a:off x="478963" y="1750140"/>
            <a:ext cx="1936955" cy="35789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Configuration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86F959F-08AE-8954-F4FF-04651DE86524}"/>
              </a:ext>
            </a:extLst>
          </p:cNvPr>
          <p:cNvSpPr/>
          <p:nvPr/>
        </p:nvSpPr>
        <p:spPr>
          <a:xfrm>
            <a:off x="2586956" y="1750140"/>
            <a:ext cx="1641987" cy="21903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Data Collection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2FF13C6-0194-520B-C291-0FCBE6DFB6A0}"/>
              </a:ext>
            </a:extLst>
          </p:cNvPr>
          <p:cNvSpPr/>
          <p:nvPr/>
        </p:nvSpPr>
        <p:spPr>
          <a:xfrm>
            <a:off x="2586955" y="4018693"/>
            <a:ext cx="3066593" cy="13103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Feature Extraction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B67AC6F-B5BE-6833-07B4-3402658A08AE}"/>
              </a:ext>
            </a:extLst>
          </p:cNvPr>
          <p:cNvSpPr/>
          <p:nvPr/>
        </p:nvSpPr>
        <p:spPr>
          <a:xfrm>
            <a:off x="4375884" y="3415606"/>
            <a:ext cx="1277663" cy="529246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ML Code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3965C2-1EDC-5948-AE06-31EFE2935777}"/>
              </a:ext>
            </a:extLst>
          </p:cNvPr>
          <p:cNvSpPr/>
          <p:nvPr/>
        </p:nvSpPr>
        <p:spPr>
          <a:xfrm>
            <a:off x="4375886" y="1750140"/>
            <a:ext cx="1277662" cy="15584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Data Verification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FCB79B1-336A-F10E-EFF6-1E5CB5C77C14}"/>
              </a:ext>
            </a:extLst>
          </p:cNvPr>
          <p:cNvSpPr/>
          <p:nvPr/>
        </p:nvSpPr>
        <p:spPr>
          <a:xfrm>
            <a:off x="5845339" y="1760188"/>
            <a:ext cx="2243260" cy="15584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Machine Resource Management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5A7CBED-F6ED-90CC-2171-B12184C95FC0}"/>
              </a:ext>
            </a:extLst>
          </p:cNvPr>
          <p:cNvSpPr/>
          <p:nvPr/>
        </p:nvSpPr>
        <p:spPr>
          <a:xfrm>
            <a:off x="5845339" y="3411272"/>
            <a:ext cx="2243259" cy="6660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Analysis Tools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F6A35A1-C00A-B100-EF5D-F12802C04F01}"/>
              </a:ext>
            </a:extLst>
          </p:cNvPr>
          <p:cNvSpPr/>
          <p:nvPr/>
        </p:nvSpPr>
        <p:spPr>
          <a:xfrm>
            <a:off x="5845340" y="4180871"/>
            <a:ext cx="2243259" cy="11482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Process Management Tools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85D3131-48AE-770F-B93C-A5E590F3C50F}"/>
              </a:ext>
            </a:extLst>
          </p:cNvPr>
          <p:cNvSpPr/>
          <p:nvPr/>
        </p:nvSpPr>
        <p:spPr>
          <a:xfrm>
            <a:off x="8280391" y="1760187"/>
            <a:ext cx="1641988" cy="35688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Serving Infrastructure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19CA589-5E7A-1FB2-8C5F-92F8F2338AAB}"/>
              </a:ext>
            </a:extLst>
          </p:cNvPr>
          <p:cNvSpPr/>
          <p:nvPr/>
        </p:nvSpPr>
        <p:spPr>
          <a:xfrm>
            <a:off x="10071576" y="1750140"/>
            <a:ext cx="1641988" cy="35688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Monitoring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A912F007-9978-19C1-C450-3BA2835EF3A4}"/>
              </a:ext>
            </a:extLst>
          </p:cNvPr>
          <p:cNvSpPr txBox="1"/>
          <p:nvPr/>
        </p:nvSpPr>
        <p:spPr>
          <a:xfrm flipH="1">
            <a:off x="478963" y="5499474"/>
            <a:ext cx="8385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Source : Google, </a:t>
            </a:r>
            <a:r>
              <a:rPr lang="en-US">
                <a:hlinkClick r:id="rId2"/>
              </a:rPr>
              <a:t>The Hidden Technical Debt In Machine Learning Systems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4361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D04BD04F-9530-1330-5922-6AF42A83F3E8}"/>
              </a:ext>
            </a:extLst>
          </p:cNvPr>
          <p:cNvSpPr txBox="1">
            <a:spLocks/>
          </p:cNvSpPr>
          <p:nvPr/>
        </p:nvSpPr>
        <p:spPr>
          <a:xfrm>
            <a:off x="392478" y="482107"/>
            <a:ext cx="7993639" cy="47042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rgbClr val="00008F"/>
                </a:solidFill>
                <a:latin typeface="+mn-lt"/>
                <a:ea typeface="+mj-ea"/>
                <a:cs typeface="Arial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>
              <a:ln>
                <a:noFill/>
              </a:ln>
              <a:solidFill>
                <a:srgbClr val="00008F"/>
              </a:solidFill>
              <a:effectLst/>
              <a:uLnTx/>
              <a:uFillTx/>
              <a:latin typeface="Calibri" panose="020F0502020204030204"/>
              <a:ea typeface="+mj-ea"/>
              <a:cs typeface="Arial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C7AA497-1027-D5DD-FAE3-D9B588D322F3}"/>
              </a:ext>
            </a:extLst>
          </p:cNvPr>
          <p:cNvSpPr/>
          <p:nvPr/>
        </p:nvSpPr>
        <p:spPr>
          <a:xfrm>
            <a:off x="9130177" y="1295961"/>
            <a:ext cx="2383200" cy="44862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8F"/>
                </a:solidFill>
                <a:effectLst/>
                <a:uLnTx/>
                <a:uFillTx/>
                <a:latin typeface="Source Sans Pro"/>
                <a:ea typeface="Source Sans Pro"/>
                <a:cs typeface="Sabon Next LT"/>
              </a:rPr>
              <a:t>Scalable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ED5140F-132F-5D6B-551D-8807884BB3FE}"/>
              </a:ext>
            </a:extLst>
          </p:cNvPr>
          <p:cNvSpPr/>
          <p:nvPr/>
        </p:nvSpPr>
        <p:spPr>
          <a:xfrm>
            <a:off x="9130177" y="1717448"/>
            <a:ext cx="2383200" cy="6292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>
                <a:ln>
                  <a:noFill/>
                </a:ln>
                <a:solidFill>
                  <a:srgbClr val="00008F"/>
                </a:solidFill>
                <a:effectLst/>
                <a:uLnTx/>
                <a:uFillTx/>
                <a:latin typeface="Source Sans Pro"/>
                <a:ea typeface="Source Sans Pro"/>
                <a:cs typeface="Sabon Next LT"/>
              </a:rPr>
              <a:t>All the practices scaling AI products and codifying the best practices</a:t>
            </a:r>
          </a:p>
        </p:txBody>
      </p:sp>
      <p:pic>
        <p:nvPicPr>
          <p:cNvPr id="73" name="Graphic 72" descr="Exponential Graph outline">
            <a:extLst>
              <a:ext uri="{FF2B5EF4-FFF2-40B4-BE49-F238E27FC236}">
                <a16:creationId xmlns:a16="http://schemas.microsoft.com/office/drawing/2014/main" id="{5990D94A-F9F2-BCE6-56C4-4B0F9DD161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51777" y="649352"/>
            <a:ext cx="540000" cy="540000"/>
          </a:xfrm>
          <a:prstGeom prst="rect">
            <a:avLst/>
          </a:prstGeom>
        </p:spPr>
      </p:pic>
      <p:sp>
        <p:nvSpPr>
          <p:cNvPr id="137" name="TextBox 136">
            <a:extLst>
              <a:ext uri="{FF2B5EF4-FFF2-40B4-BE49-F238E27FC236}">
                <a16:creationId xmlns:a16="http://schemas.microsoft.com/office/drawing/2014/main" id="{EB4DE8B9-9C50-4459-BEF3-1BD2A203C035}"/>
              </a:ext>
            </a:extLst>
          </p:cNvPr>
          <p:cNvSpPr txBox="1"/>
          <p:nvPr/>
        </p:nvSpPr>
        <p:spPr>
          <a:xfrm>
            <a:off x="9130177" y="2668871"/>
            <a:ext cx="2383200" cy="272415"/>
          </a:xfrm>
          <a:prstGeom prst="roundRect">
            <a:avLst/>
          </a:prstGeom>
          <a:solidFill>
            <a:srgbClr val="F2F2F2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>
            <a:defPPr>
              <a:defRPr lang="fr-FR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 panose="020B0503030403020204" pitchFamily="34" charset="0"/>
                <a:ea typeface="+mn-lt"/>
                <a:cs typeface="Calibri" panose="020F0502020204030204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 panose="020B0503030403020204" pitchFamily="34" charset="0"/>
                <a:cs typeface="Calibri" panose="020F0502020204030204"/>
              </a:rPr>
              <a:t>CI/CD Templates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86453352-59D7-9C27-6E00-79D10C053B5D}"/>
              </a:ext>
            </a:extLst>
          </p:cNvPr>
          <p:cNvSpPr txBox="1"/>
          <p:nvPr/>
        </p:nvSpPr>
        <p:spPr>
          <a:xfrm>
            <a:off x="9130177" y="2348786"/>
            <a:ext cx="2383200" cy="272415"/>
          </a:xfrm>
          <a:prstGeom prst="roundRect">
            <a:avLst/>
          </a:prstGeom>
          <a:solidFill>
            <a:srgbClr val="F2F2F2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>
            <a:defPPr>
              <a:defRPr lang="fr-FR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 panose="020B0503030403020204" pitchFamily="34" charset="0"/>
                <a:ea typeface="+mn-lt"/>
                <a:cs typeface="Calibri" panose="020F0502020204030204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 panose="020B0503030403020204" pitchFamily="34" charset="0"/>
                <a:cs typeface="Calibri" panose="020F0502020204030204"/>
              </a:rPr>
              <a:t>Development Templates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2AC6B9-F4A8-1EA3-D551-8B2310017633}"/>
              </a:ext>
            </a:extLst>
          </p:cNvPr>
          <p:cNvSpPr txBox="1"/>
          <p:nvPr/>
        </p:nvSpPr>
        <p:spPr>
          <a:xfrm>
            <a:off x="9130177" y="2988956"/>
            <a:ext cx="2383200" cy="272415"/>
          </a:xfrm>
          <a:prstGeom prst="roundRect">
            <a:avLst/>
          </a:prstGeom>
          <a:solidFill>
            <a:srgbClr val="F2F2F2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>
            <a:defPPr>
              <a:defRPr lang="fr-FR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 panose="020B0503030403020204" pitchFamily="34" charset="0"/>
                <a:ea typeface="+mn-lt"/>
                <a:cs typeface="Calibri" panose="020F0502020204030204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 panose="020B0503030403020204" pitchFamily="34" charset="0"/>
                <a:cs typeface="Calibri" panose="020F0502020204030204"/>
              </a:rPr>
              <a:t>Advanced Automation</a:t>
            </a:r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B17E3C66-78F1-FC0E-6A94-1C76A1F20919}"/>
              </a:ext>
            </a:extLst>
          </p:cNvPr>
          <p:cNvGrpSpPr/>
          <p:nvPr/>
        </p:nvGrpSpPr>
        <p:grpSpPr>
          <a:xfrm>
            <a:off x="597587" y="729788"/>
            <a:ext cx="2383200" cy="3936865"/>
            <a:chOff x="597587" y="729788"/>
            <a:chExt cx="2383200" cy="3936865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205C3B6-970F-3A4C-4D13-40DEFD0F46DF}"/>
                </a:ext>
              </a:extLst>
            </p:cNvPr>
            <p:cNvSpPr/>
            <p:nvPr/>
          </p:nvSpPr>
          <p:spPr>
            <a:xfrm>
              <a:off x="597742" y="1295961"/>
              <a:ext cx="2382890" cy="4486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srgbClr val="00008F"/>
                  </a:solidFill>
                  <a:effectLst/>
                  <a:uLnTx/>
                  <a:uFillTx/>
                  <a:latin typeface="Source Sans Pro"/>
                  <a:ea typeface="Source Sans Pro"/>
                  <a:cs typeface="Sabon Next LT"/>
                </a:rPr>
                <a:t>Fundamentals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99C0CEE-E6CE-7879-597A-1FA978AEDFF5}"/>
                </a:ext>
              </a:extLst>
            </p:cNvPr>
            <p:cNvSpPr/>
            <p:nvPr/>
          </p:nvSpPr>
          <p:spPr>
            <a:xfrm>
              <a:off x="597742" y="1717447"/>
              <a:ext cx="2382890" cy="79670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1200" cap="none" spc="0" normalizeH="0" baseline="0" noProof="0">
                  <a:ln>
                    <a:noFill/>
                  </a:ln>
                  <a:solidFill>
                    <a:srgbClr val="00008F"/>
                  </a:solidFill>
                  <a:effectLst/>
                  <a:uLnTx/>
                  <a:uFillTx/>
                  <a:latin typeface="Source Sans Pro"/>
                  <a:ea typeface="Source Sans Pro"/>
                  <a:cs typeface="Sabon Next LT"/>
                </a:rPr>
                <a:t>All the basics practices required to go to production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BF7DFD0-5990-601F-033B-86AA1A32D4C8}"/>
                </a:ext>
              </a:extLst>
            </p:cNvPr>
            <p:cNvSpPr txBox="1"/>
            <p:nvPr/>
          </p:nvSpPr>
          <p:spPr>
            <a:xfrm>
              <a:off x="597743" y="4394238"/>
              <a:ext cx="2382889" cy="272415"/>
            </a:xfrm>
            <a:prstGeom prst="roundRect">
              <a:avLst/>
            </a:prstGeom>
            <a:solidFill>
              <a:srgbClr val="F2F2F2"/>
            </a:solidFill>
            <a:ln>
              <a:solidFill>
                <a:schemeClr val="accent1"/>
              </a:solidFill>
            </a:ln>
          </p:spPr>
          <p:txBody>
            <a:bodyPr wrap="square">
              <a:spAutoFit/>
            </a:bodyPr>
            <a:lstStyle>
              <a:defPPr>
                <a:defRPr lang="fr-FR"/>
              </a:defPPr>
              <a:lvl1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ource Sans Pro" panose="020B0503030403020204" pitchFamily="34" charset="0"/>
                  <a:ea typeface="+mn-lt"/>
                  <a:cs typeface="Calibri" panose="020F0502020204030204"/>
                </a:defRPr>
              </a:lvl1pPr>
            </a:lstStyle>
            <a:p>
              <a:r>
                <a:rPr lang="en-US"/>
                <a:t>Notebook &amp; Code, Strategy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8FF2F6F7-C90D-963C-7C25-0A3D2C6F5C12}"/>
                </a:ext>
              </a:extLst>
            </p:cNvPr>
            <p:cNvSpPr txBox="1"/>
            <p:nvPr/>
          </p:nvSpPr>
          <p:spPr>
            <a:xfrm>
              <a:off x="597743" y="4081705"/>
              <a:ext cx="2382889" cy="272415"/>
            </a:xfrm>
            <a:prstGeom prst="roundRect">
              <a:avLst/>
            </a:prstGeom>
            <a:solidFill>
              <a:srgbClr val="F2F2F2"/>
            </a:solidFill>
            <a:ln>
              <a:solidFill>
                <a:schemeClr val="accent1"/>
              </a:solidFill>
            </a:ln>
          </p:spPr>
          <p:txBody>
            <a:bodyPr wrap="square">
              <a:spAutoFit/>
            </a:bodyPr>
            <a:lstStyle>
              <a:defPPr>
                <a:defRPr lang="fr-FR"/>
              </a:defPPr>
              <a:lvl1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ource Sans Pro" panose="020B0503030403020204" pitchFamily="34" charset="0"/>
                  <a:ea typeface="+mn-lt"/>
                  <a:cs typeface="Calibri" panose="020F0502020204030204"/>
                </a:defRPr>
              </a:lvl1pPr>
            </a:lstStyle>
            <a:p>
              <a:r>
                <a:rPr lang="en-US"/>
                <a:t>Data Collection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D65040E2-B450-AE27-D147-5C914CB9AE9F}"/>
                </a:ext>
              </a:extLst>
            </p:cNvPr>
            <p:cNvSpPr txBox="1"/>
            <p:nvPr/>
          </p:nvSpPr>
          <p:spPr>
            <a:xfrm>
              <a:off x="597743" y="3769173"/>
              <a:ext cx="2382889" cy="272415"/>
            </a:xfrm>
            <a:prstGeom prst="roundRect">
              <a:avLst/>
            </a:prstGeom>
            <a:solidFill>
              <a:srgbClr val="F2F2F2"/>
            </a:solidFill>
            <a:ln>
              <a:solidFill>
                <a:schemeClr val="accent1"/>
              </a:solidFill>
            </a:ln>
          </p:spPr>
          <p:txBody>
            <a:bodyPr wrap="square">
              <a:spAutoFit/>
            </a:bodyPr>
            <a:lstStyle>
              <a:defPPr>
                <a:defRPr lang="fr-FR"/>
              </a:defPPr>
              <a:lvl1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ource Sans Pro" panose="020B0503030403020204" pitchFamily="34" charset="0"/>
                  <a:ea typeface="+mn-lt"/>
                  <a:cs typeface="Calibri" panose="020F0502020204030204"/>
                </a:defRPr>
              </a:lvl1pPr>
            </a:lstStyle>
            <a:p>
              <a:r>
                <a:rPr lang="en-US"/>
                <a:t>Management, Tools</a:t>
              </a:r>
            </a:p>
          </p:txBody>
        </p:sp>
        <p:pic>
          <p:nvPicPr>
            <p:cNvPr id="20" name="Graphic 19" descr="Pyramid Shape outline">
              <a:extLst>
                <a:ext uri="{FF2B5EF4-FFF2-40B4-BE49-F238E27FC236}">
                  <a16:creationId xmlns:a16="http://schemas.microsoft.com/office/drawing/2014/main" id="{BE0945AE-422B-593F-03EF-BE5D71EF9F6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519187" y="729788"/>
              <a:ext cx="540000" cy="540000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DFCF939-0430-A830-B092-73960890EE8B}"/>
                </a:ext>
              </a:extLst>
            </p:cNvPr>
            <p:cNvSpPr txBox="1"/>
            <p:nvPr/>
          </p:nvSpPr>
          <p:spPr>
            <a:xfrm>
              <a:off x="597743" y="3456641"/>
              <a:ext cx="2382889" cy="272415"/>
            </a:xfrm>
            <a:prstGeom prst="roundRect">
              <a:avLst/>
            </a:prstGeom>
            <a:solidFill>
              <a:srgbClr val="F2F2F2"/>
            </a:solidFill>
            <a:ln>
              <a:solidFill>
                <a:schemeClr val="accent1"/>
              </a:solidFill>
            </a:ln>
          </p:spPr>
          <p:txBody>
            <a:bodyPr wrap="square">
              <a:spAutoFit/>
            </a:bodyPr>
            <a:lstStyle>
              <a:defPPr>
                <a:defRPr lang="fr-FR"/>
              </a:defPPr>
              <a:lvl1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ource Sans Pro" panose="020B0503030403020204" pitchFamily="34" charset="0"/>
                  <a:ea typeface="+mn-lt"/>
                  <a:cs typeface="Calibri" panose="020F0502020204030204"/>
                </a:defRPr>
              </a:lvl1pPr>
            </a:lstStyle>
            <a:p>
              <a:r>
                <a:rPr lang="en-US"/>
                <a:t>Git Strategy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AD936BD-B3E0-F39C-78FC-7CF3216AF071}"/>
                </a:ext>
              </a:extLst>
            </p:cNvPr>
            <p:cNvSpPr txBox="1"/>
            <p:nvPr/>
          </p:nvSpPr>
          <p:spPr>
            <a:xfrm>
              <a:off x="597743" y="2348786"/>
              <a:ext cx="2382889" cy="272415"/>
            </a:xfrm>
            <a:prstGeom prst="roundRect">
              <a:avLst/>
            </a:prstGeom>
            <a:solidFill>
              <a:srgbClr val="F2F2F2"/>
            </a:solidFill>
            <a:ln>
              <a:solidFill>
                <a:schemeClr val="accent1"/>
              </a:solidFill>
            </a:ln>
          </p:spPr>
          <p:txBody>
            <a:bodyPr wrap="square">
              <a:spAutoFit/>
            </a:bodyPr>
            <a:lstStyle>
              <a:defPPr>
                <a:defRPr lang="fr-FR"/>
              </a:defPPr>
              <a:lvl1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ource Sans Pro" panose="020B0503030403020204" pitchFamily="34" charset="0"/>
                  <a:ea typeface="+mn-lt"/>
                  <a:cs typeface="Calibri" panose="020F0502020204030204"/>
                </a:defRPr>
              </a:lvl1pPr>
            </a:lstStyle>
            <a:p>
              <a:r>
                <a:rPr lang="en-US"/>
                <a:t>Model training &amp; Tuning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3553625-C07F-9F34-C562-6682AA26C629}"/>
                </a:ext>
              </a:extLst>
            </p:cNvPr>
            <p:cNvSpPr txBox="1"/>
            <p:nvPr/>
          </p:nvSpPr>
          <p:spPr>
            <a:xfrm>
              <a:off x="597742" y="2661318"/>
              <a:ext cx="2382890" cy="442674"/>
            </a:xfrm>
            <a:prstGeom prst="roundRect">
              <a:avLst/>
            </a:prstGeom>
            <a:solidFill>
              <a:srgbClr val="F2F2F2"/>
            </a:solidFill>
            <a:ln>
              <a:solidFill>
                <a:schemeClr val="accent1"/>
              </a:solidFill>
            </a:ln>
          </p:spPr>
          <p:txBody>
            <a:bodyPr wrap="square">
              <a:spAutoFit/>
            </a:bodyPr>
            <a:lstStyle>
              <a:defPPr>
                <a:defRPr lang="fr-FR"/>
              </a:defPPr>
              <a:lvl1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ource Sans Pro" panose="020B0503030403020204" pitchFamily="34" charset="0"/>
                  <a:ea typeface="+mn-lt"/>
                  <a:cs typeface="Calibri" panose="020F0502020204030204"/>
                </a:defRPr>
              </a:lvl1pPr>
            </a:lstStyle>
            <a:p>
              <a:r>
                <a:rPr lang="en-US"/>
                <a:t>Project, model &amp; technical </a:t>
              </a:r>
            </a:p>
            <a:p>
              <a:r>
                <a:rPr lang="en-US"/>
                <a:t>Documentation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732C210-D478-EEDC-D6A8-CB0FEE3E050E}"/>
                </a:ext>
              </a:extLst>
            </p:cNvPr>
            <p:cNvSpPr txBox="1"/>
            <p:nvPr/>
          </p:nvSpPr>
          <p:spPr>
            <a:xfrm>
              <a:off x="597587" y="3144109"/>
              <a:ext cx="2383200" cy="272415"/>
            </a:xfrm>
            <a:prstGeom prst="roundRect">
              <a:avLst/>
            </a:prstGeom>
            <a:solidFill>
              <a:srgbClr val="F2F2F2"/>
            </a:solidFill>
            <a:ln>
              <a:solidFill>
                <a:schemeClr val="accent1"/>
              </a:solidFill>
            </a:ln>
          </p:spPr>
          <p:txBody>
            <a:bodyPr wrap="square">
              <a:spAutoFit/>
            </a:bodyPr>
            <a:lstStyle>
              <a:defPPr>
                <a:defRPr lang="fr-FR"/>
              </a:defPPr>
              <a:lvl1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ource Sans Pro" panose="020B0503030403020204" pitchFamily="34" charset="0"/>
                  <a:ea typeface="+mn-lt"/>
                  <a:cs typeface="Calibri" panose="020F0502020204030204"/>
                </a:defRPr>
              </a:lvl1pPr>
            </a:lstStyle>
            <a:p>
              <a:r>
                <a:rPr lang="en-US"/>
                <a:t>Feature Extraction Process</a:t>
              </a: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88A7CDF0-4745-0A4E-49F4-9F85AB7A112B}"/>
              </a:ext>
            </a:extLst>
          </p:cNvPr>
          <p:cNvGrpSpPr/>
          <p:nvPr/>
        </p:nvGrpSpPr>
        <p:grpSpPr>
          <a:xfrm>
            <a:off x="6283259" y="647293"/>
            <a:ext cx="2383200" cy="4576601"/>
            <a:chOff x="6283259" y="647293"/>
            <a:chExt cx="2383200" cy="4576601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0256D9D0-708E-ABB8-CB56-4939A00C7144}"/>
                </a:ext>
              </a:extLst>
            </p:cNvPr>
            <p:cNvSpPr/>
            <p:nvPr/>
          </p:nvSpPr>
          <p:spPr>
            <a:xfrm>
              <a:off x="6283259" y="1293902"/>
              <a:ext cx="2383200" cy="4486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srgbClr val="00008F"/>
                  </a:solidFill>
                  <a:effectLst/>
                  <a:uLnTx/>
                  <a:uFillTx/>
                  <a:latin typeface="Source Sans Pro"/>
                  <a:ea typeface="Source Sans Pro"/>
                  <a:cs typeface="Sabon Next LT"/>
                </a:rPr>
                <a:t>Repeatable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A4F11BF-5302-7690-82FB-BB867852E7AB}"/>
                </a:ext>
              </a:extLst>
            </p:cNvPr>
            <p:cNvSpPr/>
            <p:nvPr/>
          </p:nvSpPr>
          <p:spPr>
            <a:xfrm>
              <a:off x="6283259" y="1715388"/>
              <a:ext cx="2383200" cy="79670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1200" cap="none" spc="0" normalizeH="0" baseline="0" noProof="0">
                  <a:ln>
                    <a:noFill/>
                  </a:ln>
                  <a:solidFill>
                    <a:srgbClr val="00008F"/>
                  </a:solidFill>
                  <a:effectLst/>
                  <a:uLnTx/>
                  <a:uFillTx/>
                  <a:latin typeface="Source Sans Pro"/>
                  <a:ea typeface="Source Sans Pro"/>
                  <a:cs typeface="Sabon Next LT"/>
                </a:rPr>
                <a:t>Automated practices accelerating the time to market</a:t>
              </a:r>
            </a:p>
          </p:txBody>
        </p:sp>
        <p:pic>
          <p:nvPicPr>
            <p:cNvPr id="77" name="Graphic 76" descr="Repeat outline">
              <a:extLst>
                <a:ext uri="{FF2B5EF4-FFF2-40B4-BE49-F238E27FC236}">
                  <a16:creationId xmlns:a16="http://schemas.microsoft.com/office/drawing/2014/main" id="{2FEE7292-DB83-A15A-3DCF-2BD1F9DF749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204859" y="647293"/>
              <a:ext cx="540000" cy="540000"/>
            </a:xfrm>
            <a:prstGeom prst="rect">
              <a:avLst/>
            </a:prstGeom>
          </p:spPr>
        </p:pic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0BA5608D-256E-A1C3-03CA-274E35B29CE4}"/>
                </a:ext>
              </a:extLst>
            </p:cNvPr>
            <p:cNvSpPr txBox="1"/>
            <p:nvPr/>
          </p:nvSpPr>
          <p:spPr>
            <a:xfrm>
              <a:off x="6283414" y="2651039"/>
              <a:ext cx="2382890" cy="272415"/>
            </a:xfrm>
            <a:prstGeom prst="roundRect">
              <a:avLst/>
            </a:prstGeom>
            <a:solidFill>
              <a:srgbClr val="F2F2F2"/>
            </a:solidFill>
            <a:ln>
              <a:solidFill>
                <a:schemeClr val="accent1"/>
              </a:solidFill>
            </a:ln>
          </p:spPr>
          <p:txBody>
            <a:bodyPr wrap="square">
              <a:spAutoFit/>
            </a:bodyPr>
            <a:lstStyle>
              <a:defPPr>
                <a:defRPr lang="fr-FR"/>
              </a:defPPr>
              <a:lvl1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ource Sans Pro" panose="020B0503030403020204" pitchFamily="34" charset="0"/>
                  <a:ea typeface="+mn-lt"/>
                  <a:cs typeface="Calibri" panose="020F0502020204030204"/>
                </a:defRPr>
              </a:lvl1pPr>
            </a:lstStyle>
            <a:p>
              <a:r>
                <a:rPr lang="en-US"/>
                <a:t>Artefacts &amp; packages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F1BF2C89-230D-F009-116D-8F8437DD4D8C}"/>
                </a:ext>
              </a:extLst>
            </p:cNvPr>
            <p:cNvSpPr txBox="1"/>
            <p:nvPr/>
          </p:nvSpPr>
          <p:spPr>
            <a:xfrm>
              <a:off x="6283259" y="3734234"/>
              <a:ext cx="2383200" cy="272415"/>
            </a:xfrm>
            <a:prstGeom prst="roundRect">
              <a:avLst/>
            </a:prstGeom>
            <a:solidFill>
              <a:srgbClr val="F2F2F2"/>
            </a:solidFill>
            <a:ln>
              <a:solidFill>
                <a:schemeClr val="accent1"/>
              </a:solidFill>
            </a:ln>
          </p:spPr>
          <p:txBody>
            <a:bodyPr wrap="square">
              <a:spAutoFit/>
            </a:bodyPr>
            <a:lstStyle>
              <a:defPPr>
                <a:defRPr lang="fr-FR"/>
              </a:defPPr>
              <a:lvl1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ource Sans Pro" panose="020B0503030403020204" pitchFamily="34" charset="0"/>
                  <a:ea typeface="+mn-lt"/>
                  <a:cs typeface="Calibri" panose="020F0502020204030204"/>
                </a:defRPr>
              </a:lvl1pPr>
            </a:lstStyle>
            <a:p>
              <a:r>
                <a:rPr lang="en-US"/>
                <a:t>Repeatable CI/CD pipelines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E92F5AF5-848A-ACF5-0581-189B9563D769}"/>
                </a:ext>
              </a:extLst>
            </p:cNvPr>
            <p:cNvSpPr txBox="1"/>
            <p:nvPr/>
          </p:nvSpPr>
          <p:spPr>
            <a:xfrm>
              <a:off x="6283259" y="3259663"/>
              <a:ext cx="2383200" cy="442674"/>
            </a:xfrm>
            <a:prstGeom prst="roundRect">
              <a:avLst/>
            </a:prstGeom>
            <a:solidFill>
              <a:srgbClr val="F2F2F2"/>
            </a:solidFill>
            <a:ln>
              <a:solidFill>
                <a:schemeClr val="accent1"/>
              </a:solidFill>
            </a:ln>
          </p:spPr>
          <p:txBody>
            <a:bodyPr wrap="square">
              <a:spAutoFit/>
            </a:bodyPr>
            <a:lstStyle>
              <a:defPPr>
                <a:defRPr lang="fr-FR"/>
              </a:defPPr>
              <a:lvl1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ource Sans Pro" panose="020B0503030403020204" pitchFamily="34" charset="0"/>
                  <a:ea typeface="+mn-lt"/>
                  <a:cs typeface="Calibri" panose="020F0502020204030204"/>
                </a:defRPr>
              </a:lvl1pPr>
            </a:lstStyle>
            <a:p>
              <a:r>
                <a:rPr lang="en-US"/>
                <a:t>Traceability &amp; reproductibility &amp; automation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9A6242EE-7303-F4A2-03CA-EA8ADC04245E}"/>
                </a:ext>
              </a:extLst>
            </p:cNvPr>
            <p:cNvSpPr txBox="1"/>
            <p:nvPr/>
          </p:nvSpPr>
          <p:spPr>
            <a:xfrm>
              <a:off x="6283259" y="2955351"/>
              <a:ext cx="2383200" cy="272415"/>
            </a:xfrm>
            <a:prstGeom prst="roundRect">
              <a:avLst/>
            </a:prstGeom>
            <a:solidFill>
              <a:srgbClr val="F2F2F2"/>
            </a:solidFill>
            <a:ln>
              <a:solidFill>
                <a:schemeClr val="accent1"/>
              </a:solidFill>
            </a:ln>
          </p:spPr>
          <p:txBody>
            <a:bodyPr wrap="square">
              <a:spAutoFit/>
            </a:bodyPr>
            <a:lstStyle>
              <a:defPPr>
                <a:defRPr lang="fr-FR"/>
              </a:defPPr>
              <a:lvl1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ource Sans Pro" panose="020B0503030403020204" pitchFamily="34" charset="0"/>
                  <a:ea typeface="+mn-lt"/>
                  <a:cs typeface="Calibri" panose="020F0502020204030204"/>
                </a:defRPr>
              </a:lvl1pPr>
            </a:lstStyle>
            <a:p>
              <a:r>
                <a:rPr lang="en-US"/>
                <a:t>Versioning</a:t>
              </a:r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C7A6202C-6807-7CB6-BC35-336AA20B9DAE}"/>
                </a:ext>
              </a:extLst>
            </p:cNvPr>
            <p:cNvSpPr txBox="1"/>
            <p:nvPr/>
          </p:nvSpPr>
          <p:spPr>
            <a:xfrm>
              <a:off x="6283259" y="2346727"/>
              <a:ext cx="2383200" cy="272415"/>
            </a:xfrm>
            <a:prstGeom prst="roundRect">
              <a:avLst/>
            </a:prstGeom>
            <a:solidFill>
              <a:srgbClr val="F2F2F2"/>
            </a:solidFill>
            <a:ln>
              <a:solidFill>
                <a:schemeClr val="accent1"/>
              </a:solidFill>
            </a:ln>
          </p:spPr>
          <p:txBody>
            <a:bodyPr wrap="square">
              <a:spAutoFit/>
            </a:bodyPr>
            <a:lstStyle>
              <a:defPPr>
                <a:defRPr lang="fr-FR"/>
              </a:defPPr>
              <a:lvl1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ource Sans Pro" panose="020B0503030403020204" pitchFamily="34" charset="0"/>
                  <a:ea typeface="+mn-lt"/>
                  <a:cs typeface="Calibri" panose="020F0502020204030204"/>
                </a:defRPr>
              </a:lvl1pPr>
            </a:lstStyle>
            <a:p>
              <a:r>
                <a:rPr lang="en-US"/>
                <a:t>Infrastructure as code</a:t>
              </a: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625AFA36-80B3-CFD1-DD89-03E1E8D202E1}"/>
                </a:ext>
              </a:extLst>
            </p:cNvPr>
            <p:cNvSpPr txBox="1"/>
            <p:nvPr/>
          </p:nvSpPr>
          <p:spPr>
            <a:xfrm>
              <a:off x="6283259" y="4342858"/>
              <a:ext cx="2383200" cy="272415"/>
            </a:xfrm>
            <a:prstGeom prst="roundRect">
              <a:avLst/>
            </a:prstGeom>
            <a:solidFill>
              <a:srgbClr val="F2F2F2"/>
            </a:solidFill>
            <a:ln>
              <a:solidFill>
                <a:schemeClr val="accent1"/>
              </a:solidFill>
            </a:ln>
          </p:spPr>
          <p:txBody>
            <a:bodyPr wrap="square">
              <a:spAutoFit/>
            </a:bodyPr>
            <a:lstStyle>
              <a:defPPr>
                <a:defRPr lang="fr-FR"/>
              </a:defPPr>
              <a:lvl1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ource Sans Pro" panose="020B0503030403020204" pitchFamily="34" charset="0"/>
                  <a:ea typeface="+mn-lt"/>
                  <a:cs typeface="Calibri" panose="020F0502020204030204"/>
                </a:defRPr>
              </a:lvl1pPr>
            </a:lstStyle>
            <a:p>
              <a:r>
                <a:rPr lang="en-US"/>
                <a:t>Feedback loop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BFC56518-D934-806E-5C57-DE9D653EC374}"/>
                </a:ext>
              </a:extLst>
            </p:cNvPr>
            <p:cNvSpPr txBox="1"/>
            <p:nvPr/>
          </p:nvSpPr>
          <p:spPr>
            <a:xfrm>
              <a:off x="6283259" y="4951479"/>
              <a:ext cx="2383200" cy="272415"/>
            </a:xfrm>
            <a:prstGeom prst="roundRect">
              <a:avLst/>
            </a:prstGeom>
            <a:solidFill>
              <a:srgbClr val="F2F2F2"/>
            </a:solidFill>
            <a:ln>
              <a:solidFill>
                <a:schemeClr val="accent1"/>
              </a:solidFill>
            </a:ln>
          </p:spPr>
          <p:txBody>
            <a:bodyPr wrap="square">
              <a:spAutoFit/>
            </a:bodyPr>
            <a:lstStyle>
              <a:defPPr>
                <a:defRPr lang="fr-FR"/>
              </a:defPPr>
              <a:lvl1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ource Sans Pro" panose="020B0503030403020204" pitchFamily="34" charset="0"/>
                  <a:ea typeface="+mn-lt"/>
                  <a:cs typeface="Calibri" panose="020F0502020204030204"/>
                </a:defRPr>
              </a:lvl1pPr>
            </a:lstStyle>
            <a:p>
              <a:r>
                <a:rPr lang="en-US"/>
                <a:t>Multi-environment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E93CC956-3754-A6B0-F29B-B31E416C898E}"/>
                </a:ext>
              </a:extLst>
            </p:cNvPr>
            <p:cNvSpPr txBox="1"/>
            <p:nvPr/>
          </p:nvSpPr>
          <p:spPr>
            <a:xfrm>
              <a:off x="6283259" y="4647170"/>
              <a:ext cx="2383200" cy="272415"/>
            </a:xfrm>
            <a:prstGeom prst="roundRect">
              <a:avLst/>
            </a:prstGeom>
            <a:solidFill>
              <a:srgbClr val="F2F2F2"/>
            </a:solidFill>
            <a:ln>
              <a:solidFill>
                <a:schemeClr val="accent1"/>
              </a:solidFill>
            </a:ln>
          </p:spPr>
          <p:txBody>
            <a:bodyPr wrap="square">
              <a:spAutoFit/>
            </a:bodyPr>
            <a:lstStyle>
              <a:defPPr>
                <a:defRPr lang="fr-FR"/>
              </a:defPPr>
              <a:lvl1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ource Sans Pro" panose="020B0503030403020204" pitchFamily="34" charset="0"/>
                  <a:ea typeface="+mn-lt"/>
                  <a:cs typeface="Calibri" panose="020F0502020204030204"/>
                </a:defRPr>
              </a:lvl1pPr>
            </a:lstStyle>
            <a:p>
              <a:r>
                <a:rPr lang="en-US"/>
                <a:t>Deployment Strategy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94C48B4-7EEF-204E-097C-41A479C472BC}"/>
                </a:ext>
              </a:extLst>
            </p:cNvPr>
            <p:cNvSpPr txBox="1"/>
            <p:nvPr/>
          </p:nvSpPr>
          <p:spPr>
            <a:xfrm>
              <a:off x="6283259" y="4038546"/>
              <a:ext cx="2383200" cy="272415"/>
            </a:xfrm>
            <a:prstGeom prst="roundRect">
              <a:avLst/>
            </a:prstGeom>
            <a:solidFill>
              <a:srgbClr val="F2F2F2"/>
            </a:solidFill>
            <a:ln>
              <a:solidFill>
                <a:schemeClr val="accent1"/>
              </a:solidFill>
            </a:ln>
          </p:spPr>
          <p:txBody>
            <a:bodyPr wrap="square">
              <a:spAutoFit/>
            </a:bodyPr>
            <a:lstStyle>
              <a:defPPr>
                <a:defRPr lang="fr-FR"/>
              </a:defPPr>
              <a:lvl1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ource Sans Pro" panose="020B0503030403020204" pitchFamily="34" charset="0"/>
                  <a:ea typeface="+mn-lt"/>
                  <a:cs typeface="Calibri" panose="020F0502020204030204"/>
                </a:defRPr>
              </a:lvl1pPr>
            </a:lstStyle>
            <a:p>
              <a:r>
                <a:rPr lang="en-US"/>
                <a:t>Maintenance</a:t>
              </a:r>
            </a:p>
          </p:txBody>
        </p:sp>
      </p:grpSp>
      <p:sp>
        <p:nvSpPr>
          <p:cNvPr id="30" name="Title 88">
            <a:extLst>
              <a:ext uri="{FF2B5EF4-FFF2-40B4-BE49-F238E27FC236}">
                <a16:creationId xmlns:a16="http://schemas.microsoft.com/office/drawing/2014/main" id="{6EA9EF24-B64E-2338-B3E0-FA60944DBE31}"/>
              </a:ext>
            </a:extLst>
          </p:cNvPr>
          <p:cNvSpPr txBox="1">
            <a:spLocks/>
          </p:cNvSpPr>
          <p:nvPr/>
        </p:nvSpPr>
        <p:spPr>
          <a:xfrm>
            <a:off x="259877" y="172212"/>
            <a:ext cx="9201757" cy="30777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500" b="0" kern="1200" spc="0" baseline="0">
                <a:ln w="6350" cap="flat">
                  <a:noFill/>
                  <a:miter lim="800000"/>
                </a:ln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08497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1" i="0" u="none" strike="noStrike" kern="1200" cap="none" spc="0" normalizeH="0" baseline="0" noProof="0">
                <a:ln w="6350" cap="flat">
                  <a:noFill/>
                  <a:miter lim="800000"/>
                </a:ln>
                <a:solidFill>
                  <a:srgbClr val="00008F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27 Practices</a:t>
            </a:r>
            <a:r>
              <a:rPr kumimoji="0" lang="it-IT" sz="2000" b="1" i="0" u="none" strike="noStrike" kern="1200" cap="none" spc="0" normalizeH="0" baseline="0" noProof="0">
                <a:ln>
                  <a:noFill/>
                </a:ln>
                <a:solidFill>
                  <a:srgbClr val="00008F"/>
                </a:solidFill>
                <a:effectLst/>
                <a:uLnTx/>
                <a:uFillTx/>
                <a:latin typeface="Source Sans Pro"/>
                <a:ea typeface="+mj-ea"/>
                <a:cs typeface="Arial"/>
              </a:rPr>
              <a:t>| </a:t>
            </a:r>
            <a:r>
              <a:rPr kumimoji="0" lang="it-IT" sz="2000" b="1" i="0" u="none" strike="noStrike" kern="1200" cap="none" spc="0" normalizeH="0" baseline="0" noProof="0">
                <a:ln>
                  <a:noFill/>
                </a:ln>
                <a:solidFill>
                  <a:srgbClr val="027180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These capabilities gather ~200 MLOps capabilities</a:t>
            </a:r>
            <a:endParaRPr kumimoji="0" lang="it-IT" sz="2000" b="0" i="0" u="none" strike="noStrike" kern="1200" cap="none" spc="0" normalizeH="0" baseline="0" noProof="0">
              <a:ln w="6350" cap="flat">
                <a:noFill/>
                <a:miter lim="800000"/>
              </a:ln>
              <a:solidFill>
                <a:srgbClr val="027180"/>
              </a:solidFill>
              <a:effectLst/>
              <a:uLnTx/>
              <a:uFillTx/>
              <a:latin typeface="Arial"/>
              <a:ea typeface="+mj-ea"/>
              <a:cs typeface="+mj-cs"/>
            </a:endParaRPr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B304D54B-4F86-DDC1-9E65-E675E94613C7}"/>
              </a:ext>
            </a:extLst>
          </p:cNvPr>
          <p:cNvGrpSpPr/>
          <p:nvPr/>
        </p:nvGrpSpPr>
        <p:grpSpPr>
          <a:xfrm>
            <a:off x="3440423" y="647293"/>
            <a:ext cx="2383200" cy="5025762"/>
            <a:chOff x="3435029" y="647293"/>
            <a:chExt cx="2383200" cy="5025762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EC582A05-3FB6-B9D5-F9D5-544F2C02FA47}"/>
                </a:ext>
              </a:extLst>
            </p:cNvPr>
            <p:cNvSpPr/>
            <p:nvPr/>
          </p:nvSpPr>
          <p:spPr>
            <a:xfrm>
              <a:off x="3435029" y="1293902"/>
              <a:ext cx="2383200" cy="4486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srgbClr val="00008F"/>
                  </a:solidFill>
                  <a:effectLst/>
                  <a:uLnTx/>
                  <a:uFillTx/>
                  <a:latin typeface="Source Sans Pro"/>
                  <a:ea typeface="Source Sans Pro"/>
                  <a:cs typeface="Sabon Next LT"/>
                </a:rPr>
                <a:t>Reliable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EF474D9-F435-61F6-2773-F837DCFAB63F}"/>
                </a:ext>
              </a:extLst>
            </p:cNvPr>
            <p:cNvSpPr/>
            <p:nvPr/>
          </p:nvSpPr>
          <p:spPr>
            <a:xfrm>
              <a:off x="3435029" y="1715388"/>
              <a:ext cx="2383200" cy="79670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8F"/>
                  </a:solidFill>
                  <a:effectLst/>
                  <a:uLnTx/>
                  <a:uFillTx/>
                  <a:latin typeface="Source Sans Pro"/>
                  <a:ea typeface="Source Sans Pro"/>
                  <a:cs typeface="Sabon Next LT"/>
                </a:rPr>
                <a:t>Mature practices ensuring the reliability of the AI Product</a:t>
              </a:r>
            </a:p>
          </p:txBody>
        </p:sp>
        <p:pic>
          <p:nvPicPr>
            <p:cNvPr id="31" name="Graphic 30" descr="Eye Scan outline">
              <a:extLst>
                <a:ext uri="{FF2B5EF4-FFF2-40B4-BE49-F238E27FC236}">
                  <a16:creationId xmlns:a16="http://schemas.microsoft.com/office/drawing/2014/main" id="{C0C5C346-D63F-B171-FC65-8A9D989CB5E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356629" y="647293"/>
              <a:ext cx="540000" cy="540000"/>
            </a:xfrm>
            <a:prstGeom prst="rect">
              <a:avLst/>
            </a:prstGeom>
          </p:spPr>
        </p:pic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46FC40F3-CC23-53DE-2E3B-B1499B54BA4C}"/>
                </a:ext>
              </a:extLst>
            </p:cNvPr>
            <p:cNvSpPr txBox="1"/>
            <p:nvPr/>
          </p:nvSpPr>
          <p:spPr>
            <a:xfrm>
              <a:off x="3435029" y="3500187"/>
              <a:ext cx="2383200" cy="272415"/>
            </a:xfrm>
            <a:prstGeom prst="roundRect">
              <a:avLst/>
            </a:prstGeom>
            <a:solidFill>
              <a:srgbClr val="F2F2F2"/>
            </a:solidFill>
            <a:ln>
              <a:solidFill>
                <a:schemeClr val="accent1"/>
              </a:solidFill>
            </a:ln>
          </p:spPr>
          <p:txBody>
            <a:bodyPr wrap="square">
              <a:spAutoFit/>
            </a:bodyPr>
            <a:lstStyle>
              <a:defPPr>
                <a:defRPr lang="fr-FR"/>
              </a:defPPr>
              <a:lvl1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ource Sans Pro" panose="020B0503030403020204" pitchFamily="34" charset="0"/>
                  <a:ea typeface="+mn-lt"/>
                  <a:cs typeface="Calibri" panose="020F0502020204030204"/>
                </a:defRPr>
              </a:lvl1pPr>
            </a:lstStyle>
            <a:p>
              <a:r>
                <a:rPr lang="en-US"/>
                <a:t>Security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F9B979FE-D447-66FC-39C5-D1F34003BBA9}"/>
                </a:ext>
              </a:extLst>
            </p:cNvPr>
            <p:cNvSpPr txBox="1"/>
            <p:nvPr/>
          </p:nvSpPr>
          <p:spPr>
            <a:xfrm>
              <a:off x="3435029" y="4365282"/>
              <a:ext cx="2383200" cy="272415"/>
            </a:xfrm>
            <a:prstGeom prst="roundRect">
              <a:avLst/>
            </a:prstGeom>
            <a:solidFill>
              <a:srgbClr val="F2F2F2"/>
            </a:solidFill>
            <a:ln>
              <a:solidFill>
                <a:schemeClr val="accent1"/>
              </a:solidFill>
            </a:ln>
          </p:spPr>
          <p:txBody>
            <a:bodyPr wrap="square">
              <a:spAutoFit/>
            </a:bodyPr>
            <a:lstStyle>
              <a:defPPr>
                <a:defRPr lang="fr-FR"/>
              </a:defPPr>
              <a:lvl1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ource Sans Pro" panose="020B0503030403020204" pitchFamily="34" charset="0"/>
                  <a:ea typeface="+mn-lt"/>
                  <a:cs typeface="Calibri" panose="020F0502020204030204"/>
                </a:defRPr>
              </a:lvl1pPr>
            </a:lstStyle>
            <a:p>
              <a:r>
                <a:rPr lang="en-US"/>
                <a:t>Data Quality Gates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E9ED79EA-6AAE-B1FF-3A93-92FD637B25E5}"/>
                </a:ext>
              </a:extLst>
            </p:cNvPr>
            <p:cNvSpPr txBox="1"/>
            <p:nvPr/>
          </p:nvSpPr>
          <p:spPr>
            <a:xfrm>
              <a:off x="3435029" y="2635092"/>
              <a:ext cx="2383200" cy="272415"/>
            </a:xfrm>
            <a:prstGeom prst="roundRect">
              <a:avLst/>
            </a:prstGeom>
            <a:solidFill>
              <a:srgbClr val="F2F2F2"/>
            </a:solidFill>
            <a:ln>
              <a:solidFill>
                <a:schemeClr val="accent1"/>
              </a:solidFill>
            </a:ln>
          </p:spPr>
          <p:txBody>
            <a:bodyPr wrap="square">
              <a:spAutoFit/>
            </a:bodyPr>
            <a:lstStyle>
              <a:defPPr>
                <a:defRPr lang="fr-FR"/>
              </a:defPPr>
              <a:lvl1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ource Sans Pro" panose="020B0503030403020204" pitchFamily="34" charset="0"/>
                  <a:ea typeface="+mn-lt"/>
                  <a:cs typeface="Calibri" panose="020F0502020204030204"/>
                </a:defRPr>
              </a:lvl1pPr>
            </a:lstStyle>
            <a:p>
              <a:r>
                <a:rPr lang="en-US"/>
                <a:t>Model Quality Gates </a:t>
              </a:r>
              <a:endParaRPr lang="fr-FR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D0C17A86-3EAA-ECA7-E407-7876200FEBE6}"/>
                </a:ext>
              </a:extLst>
            </p:cNvPr>
            <p:cNvSpPr txBox="1"/>
            <p:nvPr/>
          </p:nvSpPr>
          <p:spPr>
            <a:xfrm>
              <a:off x="3435029" y="4076917"/>
              <a:ext cx="2383200" cy="272415"/>
            </a:xfrm>
            <a:prstGeom prst="roundRect">
              <a:avLst/>
            </a:prstGeom>
            <a:solidFill>
              <a:srgbClr val="F2F2F2"/>
            </a:solidFill>
            <a:ln>
              <a:solidFill>
                <a:schemeClr val="accent1"/>
              </a:solidFill>
            </a:ln>
          </p:spPr>
          <p:txBody>
            <a:bodyPr wrap="square">
              <a:spAutoFit/>
            </a:bodyPr>
            <a:lstStyle>
              <a:defPPr>
                <a:defRPr lang="fr-FR"/>
              </a:defPPr>
              <a:lvl1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ource Sans Pro" panose="020B0503030403020204" pitchFamily="34" charset="0"/>
                  <a:ea typeface="+mn-lt"/>
                  <a:cs typeface="Calibri" panose="020F0502020204030204"/>
                </a:defRPr>
              </a:lvl1pPr>
            </a:lstStyle>
            <a:p>
              <a:r>
                <a:rPr lang="en-US"/>
                <a:t>Code Quality Gates</a:t>
              </a:r>
              <a:endParaRPr lang="fr-FR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72693C05-55A6-1E8F-3A61-28A4D4E3A01C}"/>
                </a:ext>
              </a:extLst>
            </p:cNvPr>
            <p:cNvSpPr txBox="1"/>
            <p:nvPr/>
          </p:nvSpPr>
          <p:spPr>
            <a:xfrm>
              <a:off x="3435029" y="3788552"/>
              <a:ext cx="2383200" cy="272415"/>
            </a:xfrm>
            <a:prstGeom prst="roundRect">
              <a:avLst/>
            </a:prstGeom>
            <a:solidFill>
              <a:srgbClr val="F2F2F2"/>
            </a:solidFill>
            <a:ln>
              <a:solidFill>
                <a:schemeClr val="accent1"/>
              </a:solidFill>
            </a:ln>
          </p:spPr>
          <p:txBody>
            <a:bodyPr wrap="square">
              <a:spAutoFit/>
            </a:bodyPr>
            <a:lstStyle>
              <a:defPPr>
                <a:defRPr lang="fr-FR"/>
              </a:defPPr>
              <a:lvl1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ource Sans Pro" panose="020B0503030403020204" pitchFamily="34" charset="0"/>
                  <a:ea typeface="+mn-lt"/>
                  <a:cs typeface="Calibri" panose="020F0502020204030204"/>
                </a:defRPr>
              </a:lvl1pPr>
            </a:lstStyle>
            <a:p>
              <a:r>
                <a:rPr lang="en-US"/>
                <a:t>Monitoring Application, Infrastructure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AD4F9506-6A45-107C-770A-AE1AA4589D9E}"/>
                </a:ext>
              </a:extLst>
            </p:cNvPr>
            <p:cNvSpPr txBox="1"/>
            <p:nvPr/>
          </p:nvSpPr>
          <p:spPr>
            <a:xfrm>
              <a:off x="3435029" y="3211822"/>
              <a:ext cx="2383200" cy="272415"/>
            </a:xfrm>
            <a:prstGeom prst="roundRect">
              <a:avLst/>
            </a:prstGeom>
            <a:solidFill>
              <a:srgbClr val="F2F2F2"/>
            </a:solidFill>
            <a:ln>
              <a:solidFill>
                <a:schemeClr val="accent1"/>
              </a:solidFill>
            </a:ln>
          </p:spPr>
          <p:txBody>
            <a:bodyPr wrap="square">
              <a:spAutoFit/>
            </a:bodyPr>
            <a:lstStyle>
              <a:defPPr>
                <a:defRPr lang="fr-FR"/>
              </a:defPPr>
              <a:lvl1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ource Sans Pro" panose="020B0503030403020204" pitchFamily="34" charset="0"/>
                  <a:ea typeface="+mn-lt"/>
                  <a:cs typeface="Calibri" panose="020F0502020204030204"/>
                </a:defRPr>
              </a:lvl1pPr>
            </a:lstStyle>
            <a:p>
              <a:r>
                <a:rPr lang="en-US"/>
                <a:t>Reliable CI/CD pipelines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39C052F5-C41F-6F9F-8960-7016292D20AD}"/>
                </a:ext>
              </a:extLst>
            </p:cNvPr>
            <p:cNvSpPr txBox="1"/>
            <p:nvPr/>
          </p:nvSpPr>
          <p:spPr>
            <a:xfrm>
              <a:off x="3435029" y="5112271"/>
              <a:ext cx="2383200" cy="272415"/>
            </a:xfrm>
            <a:prstGeom prst="roundRect">
              <a:avLst/>
            </a:prstGeom>
            <a:solidFill>
              <a:srgbClr val="F2F2F2"/>
            </a:solidFill>
            <a:ln>
              <a:solidFill>
                <a:schemeClr val="accent1"/>
              </a:solidFill>
            </a:ln>
          </p:spPr>
          <p:txBody>
            <a:bodyPr wrap="square">
              <a:spAutoFit/>
            </a:bodyPr>
            <a:lstStyle>
              <a:defPPr>
                <a:defRPr lang="fr-FR"/>
              </a:defPPr>
              <a:lvl1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ource Sans Pro" panose="020B0503030403020204" pitchFamily="34" charset="0"/>
                  <a:ea typeface="+mn-lt"/>
                  <a:cs typeface="Calibri" panose="020F0502020204030204"/>
                </a:defRPr>
              </a:lvl1pPr>
            </a:lstStyle>
            <a:p>
              <a:r>
                <a:rPr lang="en-US"/>
                <a:t>AI Governance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CA0B8865-9695-7FFA-7A63-088C81FE720B}"/>
                </a:ext>
              </a:extLst>
            </p:cNvPr>
            <p:cNvSpPr txBox="1"/>
            <p:nvPr/>
          </p:nvSpPr>
          <p:spPr>
            <a:xfrm>
              <a:off x="3435029" y="2923457"/>
              <a:ext cx="2383200" cy="272415"/>
            </a:xfrm>
            <a:prstGeom prst="roundRect">
              <a:avLst/>
            </a:prstGeom>
            <a:solidFill>
              <a:srgbClr val="F2F2F2"/>
            </a:solidFill>
            <a:ln>
              <a:solidFill>
                <a:schemeClr val="accent1"/>
              </a:solidFill>
            </a:ln>
          </p:spPr>
          <p:txBody>
            <a:bodyPr wrap="square">
              <a:spAutoFit/>
            </a:bodyPr>
            <a:lstStyle>
              <a:defPPr>
                <a:defRPr lang="fr-FR"/>
              </a:defPPr>
              <a:lvl1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ource Sans Pro" panose="020B0503030403020204" pitchFamily="34" charset="0"/>
                  <a:ea typeface="+mn-lt"/>
                  <a:cs typeface="Calibri" panose="020F0502020204030204"/>
                </a:defRPr>
              </a:lvl1pPr>
            </a:lstStyle>
            <a:p>
              <a:r>
                <a:rPr lang="en-US"/>
                <a:t>Monitoring Business Performance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81440A62-F3BE-DAD0-98FF-69EFB73C85E6}"/>
                </a:ext>
              </a:extLst>
            </p:cNvPr>
            <p:cNvSpPr txBox="1"/>
            <p:nvPr/>
          </p:nvSpPr>
          <p:spPr>
            <a:xfrm>
              <a:off x="3435029" y="4653647"/>
              <a:ext cx="2383200" cy="442674"/>
            </a:xfrm>
            <a:prstGeom prst="roundRect">
              <a:avLst/>
            </a:prstGeom>
            <a:solidFill>
              <a:srgbClr val="F2F2F2"/>
            </a:solidFill>
            <a:ln>
              <a:solidFill>
                <a:schemeClr val="accent1"/>
              </a:solidFill>
            </a:ln>
          </p:spPr>
          <p:txBody>
            <a:bodyPr wrap="square">
              <a:spAutoFit/>
            </a:bodyPr>
            <a:lstStyle>
              <a:defPPr>
                <a:defRPr lang="fr-FR"/>
              </a:defPPr>
              <a:lvl1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ource Sans Pro" panose="020B0503030403020204" pitchFamily="34" charset="0"/>
                  <a:ea typeface="+mn-lt"/>
                  <a:cs typeface="Calibri" panose="020F0502020204030204"/>
                </a:defRPr>
              </a:lvl1pPr>
            </a:lstStyle>
            <a:p>
              <a:r>
                <a:rPr lang="en-US"/>
                <a:t>Monitoring Data drift &amp; outliers and model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519A90B4-BBDB-2C81-633F-C907C1BA963B}"/>
                </a:ext>
              </a:extLst>
            </p:cNvPr>
            <p:cNvSpPr txBox="1"/>
            <p:nvPr/>
          </p:nvSpPr>
          <p:spPr>
            <a:xfrm>
              <a:off x="3435029" y="2346727"/>
              <a:ext cx="2383200" cy="272415"/>
            </a:xfrm>
            <a:prstGeom prst="roundRect">
              <a:avLst/>
            </a:prstGeom>
            <a:solidFill>
              <a:srgbClr val="F2F2F2"/>
            </a:solidFill>
            <a:ln>
              <a:solidFill>
                <a:schemeClr val="accent1"/>
              </a:solidFill>
            </a:ln>
          </p:spPr>
          <p:txBody>
            <a:bodyPr wrap="square">
              <a:spAutoFit/>
            </a:bodyPr>
            <a:lstStyle>
              <a:defPPr>
                <a:defRPr lang="fr-FR"/>
              </a:defPPr>
              <a:lvl1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ource Sans Pro" panose="020B0503030403020204" pitchFamily="34" charset="0"/>
                  <a:ea typeface="+mn-lt"/>
                  <a:cs typeface="Calibri" panose="020F0502020204030204"/>
                </a:defRPr>
              </a:lvl1pPr>
            </a:lstStyle>
            <a:p>
              <a:r>
                <a:rPr lang="en-US"/>
                <a:t>FinOps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236D3946-940B-55C8-B1C3-FDB66553AA1F}"/>
                </a:ext>
              </a:extLst>
            </p:cNvPr>
            <p:cNvSpPr txBox="1"/>
            <p:nvPr/>
          </p:nvSpPr>
          <p:spPr>
            <a:xfrm>
              <a:off x="3435029" y="5400640"/>
              <a:ext cx="2383200" cy="272415"/>
            </a:xfrm>
            <a:prstGeom prst="roundRect">
              <a:avLst/>
            </a:prstGeom>
            <a:solidFill>
              <a:srgbClr val="F2F2F2"/>
            </a:solidFill>
            <a:ln>
              <a:solidFill>
                <a:schemeClr val="accent1"/>
              </a:solidFill>
            </a:ln>
          </p:spPr>
          <p:txBody>
            <a:bodyPr wrap="square">
              <a:spAutoFit/>
            </a:bodyPr>
            <a:lstStyle>
              <a:defPPr>
                <a:defRPr lang="fr-FR"/>
              </a:defPPr>
              <a:lvl1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ource Sans Pro" panose="020B0503030403020204" pitchFamily="34" charset="0"/>
                  <a:ea typeface="+mn-lt"/>
                  <a:cs typeface="Calibri" panose="020F0502020204030204"/>
                </a:defRPr>
              </a:lvl1pPr>
            </a:lstStyle>
            <a:p>
              <a:r>
                <a:rPr lang="en-US"/>
                <a:t>Preprod testing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874173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D04BD04F-9530-1330-5922-6AF42A83F3E8}"/>
              </a:ext>
            </a:extLst>
          </p:cNvPr>
          <p:cNvSpPr txBox="1">
            <a:spLocks/>
          </p:cNvSpPr>
          <p:nvPr/>
        </p:nvSpPr>
        <p:spPr>
          <a:xfrm>
            <a:off x="392478" y="482107"/>
            <a:ext cx="7993639" cy="47042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rgbClr val="00008F"/>
                </a:solidFill>
                <a:latin typeface="+mn-lt"/>
                <a:ea typeface="+mj-ea"/>
                <a:cs typeface="Arial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>
              <a:ln>
                <a:noFill/>
              </a:ln>
              <a:solidFill>
                <a:srgbClr val="00008F"/>
              </a:solidFill>
              <a:effectLst/>
              <a:uLnTx/>
              <a:uFillTx/>
              <a:latin typeface="Calibri" panose="020F0502020204030204"/>
              <a:ea typeface="+mj-ea"/>
              <a:cs typeface="Arial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C7AA497-1027-D5DD-FAE3-D9B588D322F3}"/>
              </a:ext>
            </a:extLst>
          </p:cNvPr>
          <p:cNvSpPr/>
          <p:nvPr/>
        </p:nvSpPr>
        <p:spPr>
          <a:xfrm>
            <a:off x="9130177" y="1295961"/>
            <a:ext cx="2383200" cy="44862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8F"/>
                </a:solidFill>
                <a:effectLst/>
                <a:uLnTx/>
                <a:uFillTx/>
                <a:latin typeface="Source Sans Pro"/>
                <a:ea typeface="Source Sans Pro"/>
                <a:cs typeface="Sabon Next LT"/>
              </a:rPr>
              <a:t>Scalable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ED5140F-132F-5D6B-551D-8807884BB3FE}"/>
              </a:ext>
            </a:extLst>
          </p:cNvPr>
          <p:cNvSpPr/>
          <p:nvPr/>
        </p:nvSpPr>
        <p:spPr>
          <a:xfrm>
            <a:off x="9130177" y="1717448"/>
            <a:ext cx="2383200" cy="6292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>
                <a:ln>
                  <a:noFill/>
                </a:ln>
                <a:solidFill>
                  <a:srgbClr val="00008F"/>
                </a:solidFill>
                <a:effectLst/>
                <a:uLnTx/>
                <a:uFillTx/>
                <a:latin typeface="Source Sans Pro"/>
                <a:ea typeface="Source Sans Pro"/>
                <a:cs typeface="Sabon Next LT"/>
              </a:rPr>
              <a:t>All the practices scaling AI products and codifying the best practices</a:t>
            </a:r>
          </a:p>
        </p:txBody>
      </p:sp>
      <p:pic>
        <p:nvPicPr>
          <p:cNvPr id="73" name="Graphic 72" descr="Exponential Graph outline">
            <a:extLst>
              <a:ext uri="{FF2B5EF4-FFF2-40B4-BE49-F238E27FC236}">
                <a16:creationId xmlns:a16="http://schemas.microsoft.com/office/drawing/2014/main" id="{5990D94A-F9F2-BCE6-56C4-4B0F9DD161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51777" y="649352"/>
            <a:ext cx="540000" cy="540000"/>
          </a:xfrm>
          <a:prstGeom prst="rect">
            <a:avLst/>
          </a:prstGeom>
        </p:spPr>
      </p:pic>
      <p:sp>
        <p:nvSpPr>
          <p:cNvPr id="137" name="TextBox 136">
            <a:extLst>
              <a:ext uri="{FF2B5EF4-FFF2-40B4-BE49-F238E27FC236}">
                <a16:creationId xmlns:a16="http://schemas.microsoft.com/office/drawing/2014/main" id="{EB4DE8B9-9C50-4459-BEF3-1BD2A203C035}"/>
              </a:ext>
            </a:extLst>
          </p:cNvPr>
          <p:cNvSpPr txBox="1"/>
          <p:nvPr/>
        </p:nvSpPr>
        <p:spPr>
          <a:xfrm>
            <a:off x="9130177" y="2668871"/>
            <a:ext cx="2383200" cy="272415"/>
          </a:xfrm>
          <a:prstGeom prst="roundRect">
            <a:avLst/>
          </a:prstGeom>
          <a:solidFill>
            <a:srgbClr val="00B050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>
            <a:defPPr>
              <a:defRPr lang="fr-FR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 panose="020B0503030403020204" pitchFamily="34" charset="0"/>
                <a:ea typeface="+mn-lt"/>
                <a:cs typeface="Calibri" panose="020F0502020204030204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 panose="020B0503030403020204" pitchFamily="34" charset="0"/>
                <a:cs typeface="Calibri" panose="020F0502020204030204"/>
              </a:rPr>
              <a:t>CI/CD Templates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86453352-59D7-9C27-6E00-79D10C053B5D}"/>
              </a:ext>
            </a:extLst>
          </p:cNvPr>
          <p:cNvSpPr txBox="1"/>
          <p:nvPr/>
        </p:nvSpPr>
        <p:spPr>
          <a:xfrm>
            <a:off x="9130177" y="2348786"/>
            <a:ext cx="2383200" cy="272415"/>
          </a:xfrm>
          <a:prstGeom prst="roundRect">
            <a:avLst/>
          </a:prstGeom>
          <a:solidFill>
            <a:srgbClr val="00B050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>
            <a:defPPr>
              <a:defRPr lang="fr-FR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 panose="020B0503030403020204" pitchFamily="34" charset="0"/>
                <a:ea typeface="+mn-lt"/>
                <a:cs typeface="Calibri" panose="020F0502020204030204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 panose="020B0503030403020204" pitchFamily="34" charset="0"/>
                <a:cs typeface="Calibri" panose="020F0502020204030204"/>
              </a:rPr>
              <a:t>Development Templates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2AC6B9-F4A8-1EA3-D551-8B2310017633}"/>
              </a:ext>
            </a:extLst>
          </p:cNvPr>
          <p:cNvSpPr txBox="1"/>
          <p:nvPr/>
        </p:nvSpPr>
        <p:spPr>
          <a:xfrm>
            <a:off x="9130177" y="2988956"/>
            <a:ext cx="2383200" cy="272415"/>
          </a:xfrm>
          <a:prstGeom prst="roundRect">
            <a:avLst/>
          </a:prstGeom>
          <a:solidFill>
            <a:srgbClr val="F2F2F2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>
            <a:defPPr>
              <a:defRPr lang="fr-FR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 panose="020B0503030403020204" pitchFamily="34" charset="0"/>
                <a:ea typeface="+mn-lt"/>
                <a:cs typeface="Calibri" panose="020F0502020204030204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 panose="020B0503030403020204" pitchFamily="34" charset="0"/>
                <a:cs typeface="Calibri" panose="020F0502020204030204"/>
              </a:rPr>
              <a:t>Advanced Automation</a:t>
            </a:r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B17E3C66-78F1-FC0E-6A94-1C76A1F20919}"/>
              </a:ext>
            </a:extLst>
          </p:cNvPr>
          <p:cNvGrpSpPr/>
          <p:nvPr/>
        </p:nvGrpSpPr>
        <p:grpSpPr>
          <a:xfrm>
            <a:off x="597587" y="729788"/>
            <a:ext cx="2383200" cy="3936865"/>
            <a:chOff x="597587" y="729788"/>
            <a:chExt cx="2383200" cy="3936865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205C3B6-970F-3A4C-4D13-40DEFD0F46DF}"/>
                </a:ext>
              </a:extLst>
            </p:cNvPr>
            <p:cNvSpPr/>
            <p:nvPr/>
          </p:nvSpPr>
          <p:spPr>
            <a:xfrm>
              <a:off x="597742" y="1295961"/>
              <a:ext cx="2382890" cy="4486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srgbClr val="00008F"/>
                  </a:solidFill>
                  <a:effectLst/>
                  <a:uLnTx/>
                  <a:uFillTx/>
                  <a:latin typeface="Source Sans Pro"/>
                  <a:ea typeface="Source Sans Pro"/>
                  <a:cs typeface="Sabon Next LT"/>
                </a:rPr>
                <a:t>Fundamentals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99C0CEE-E6CE-7879-597A-1FA978AEDFF5}"/>
                </a:ext>
              </a:extLst>
            </p:cNvPr>
            <p:cNvSpPr/>
            <p:nvPr/>
          </p:nvSpPr>
          <p:spPr>
            <a:xfrm>
              <a:off x="597742" y="1717447"/>
              <a:ext cx="2382890" cy="79670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1200" cap="none" spc="0" normalizeH="0" baseline="0" noProof="0">
                  <a:ln>
                    <a:noFill/>
                  </a:ln>
                  <a:solidFill>
                    <a:srgbClr val="00008F"/>
                  </a:solidFill>
                  <a:effectLst/>
                  <a:uLnTx/>
                  <a:uFillTx/>
                  <a:latin typeface="Source Sans Pro"/>
                  <a:ea typeface="Source Sans Pro"/>
                  <a:cs typeface="Sabon Next LT"/>
                </a:rPr>
                <a:t>All the basics practices required to go to production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BF7DFD0-5990-601F-033B-86AA1A32D4C8}"/>
                </a:ext>
              </a:extLst>
            </p:cNvPr>
            <p:cNvSpPr txBox="1"/>
            <p:nvPr/>
          </p:nvSpPr>
          <p:spPr>
            <a:xfrm>
              <a:off x="597743" y="4394238"/>
              <a:ext cx="2382889" cy="272415"/>
            </a:xfrm>
            <a:prstGeom prst="roundRect">
              <a:avLst/>
            </a:prstGeom>
            <a:solidFill>
              <a:srgbClr val="00B050"/>
            </a:solidFill>
            <a:ln>
              <a:solidFill>
                <a:schemeClr val="accent1"/>
              </a:solidFill>
            </a:ln>
          </p:spPr>
          <p:txBody>
            <a:bodyPr wrap="square">
              <a:spAutoFit/>
            </a:bodyPr>
            <a:lstStyle>
              <a:defPPr>
                <a:defRPr lang="fr-FR"/>
              </a:defPPr>
              <a:lvl1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ource Sans Pro" panose="020B0503030403020204" pitchFamily="34" charset="0"/>
                  <a:ea typeface="+mn-lt"/>
                  <a:cs typeface="Calibri" panose="020F0502020204030204"/>
                </a:defRPr>
              </a:lvl1pPr>
            </a:lstStyle>
            <a:p>
              <a:r>
                <a:rPr lang="en-US"/>
                <a:t>Notebook &amp; Code, Strategy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8FF2F6F7-C90D-963C-7C25-0A3D2C6F5C12}"/>
                </a:ext>
              </a:extLst>
            </p:cNvPr>
            <p:cNvSpPr txBox="1"/>
            <p:nvPr/>
          </p:nvSpPr>
          <p:spPr>
            <a:xfrm>
              <a:off x="597743" y="4081705"/>
              <a:ext cx="2382889" cy="272415"/>
            </a:xfrm>
            <a:prstGeom prst="roundRect">
              <a:avLst/>
            </a:prstGeom>
            <a:solidFill>
              <a:srgbClr val="F2F2F2"/>
            </a:solidFill>
            <a:ln>
              <a:solidFill>
                <a:schemeClr val="accent1"/>
              </a:solidFill>
            </a:ln>
          </p:spPr>
          <p:txBody>
            <a:bodyPr wrap="square">
              <a:spAutoFit/>
            </a:bodyPr>
            <a:lstStyle>
              <a:defPPr>
                <a:defRPr lang="fr-FR"/>
              </a:defPPr>
              <a:lvl1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ource Sans Pro" panose="020B0503030403020204" pitchFamily="34" charset="0"/>
                  <a:ea typeface="+mn-lt"/>
                  <a:cs typeface="Calibri" panose="020F0502020204030204"/>
                </a:defRPr>
              </a:lvl1pPr>
            </a:lstStyle>
            <a:p>
              <a:r>
                <a:rPr lang="en-US"/>
                <a:t>Data Collection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D65040E2-B450-AE27-D147-5C914CB9AE9F}"/>
                </a:ext>
              </a:extLst>
            </p:cNvPr>
            <p:cNvSpPr txBox="1"/>
            <p:nvPr/>
          </p:nvSpPr>
          <p:spPr>
            <a:xfrm>
              <a:off x="597743" y="3769173"/>
              <a:ext cx="2382889" cy="272415"/>
            </a:xfrm>
            <a:prstGeom prst="roundRect">
              <a:avLst/>
            </a:prstGeom>
            <a:solidFill>
              <a:srgbClr val="F2F2F2"/>
            </a:solidFill>
            <a:ln>
              <a:solidFill>
                <a:schemeClr val="accent1"/>
              </a:solidFill>
            </a:ln>
          </p:spPr>
          <p:txBody>
            <a:bodyPr wrap="square">
              <a:spAutoFit/>
            </a:bodyPr>
            <a:lstStyle>
              <a:defPPr>
                <a:defRPr lang="fr-FR"/>
              </a:defPPr>
              <a:lvl1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ource Sans Pro" panose="020B0503030403020204" pitchFamily="34" charset="0"/>
                  <a:ea typeface="+mn-lt"/>
                  <a:cs typeface="Calibri" panose="020F0502020204030204"/>
                </a:defRPr>
              </a:lvl1pPr>
            </a:lstStyle>
            <a:p>
              <a:r>
                <a:rPr lang="en-US" dirty="0"/>
                <a:t>Management, Tools</a:t>
              </a:r>
            </a:p>
          </p:txBody>
        </p:sp>
        <p:pic>
          <p:nvPicPr>
            <p:cNvPr id="20" name="Graphic 19" descr="Pyramid Shape outline">
              <a:extLst>
                <a:ext uri="{FF2B5EF4-FFF2-40B4-BE49-F238E27FC236}">
                  <a16:creationId xmlns:a16="http://schemas.microsoft.com/office/drawing/2014/main" id="{BE0945AE-422B-593F-03EF-BE5D71EF9F6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519187" y="729788"/>
              <a:ext cx="540000" cy="540000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DFCF939-0430-A830-B092-73960890EE8B}"/>
                </a:ext>
              </a:extLst>
            </p:cNvPr>
            <p:cNvSpPr txBox="1"/>
            <p:nvPr/>
          </p:nvSpPr>
          <p:spPr>
            <a:xfrm>
              <a:off x="597743" y="3456641"/>
              <a:ext cx="2382889" cy="272415"/>
            </a:xfrm>
            <a:prstGeom prst="roundRect">
              <a:avLst/>
            </a:prstGeom>
            <a:solidFill>
              <a:srgbClr val="00B050"/>
            </a:solidFill>
            <a:ln>
              <a:solidFill>
                <a:schemeClr val="accent1"/>
              </a:solidFill>
            </a:ln>
          </p:spPr>
          <p:txBody>
            <a:bodyPr wrap="square">
              <a:spAutoFit/>
            </a:bodyPr>
            <a:lstStyle>
              <a:defPPr>
                <a:defRPr lang="fr-FR"/>
              </a:defPPr>
              <a:lvl1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ource Sans Pro" panose="020B0503030403020204" pitchFamily="34" charset="0"/>
                  <a:ea typeface="+mn-lt"/>
                  <a:cs typeface="Calibri" panose="020F0502020204030204"/>
                </a:defRPr>
              </a:lvl1pPr>
            </a:lstStyle>
            <a:p>
              <a:r>
                <a:rPr lang="en-US"/>
                <a:t>Git Strategy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AD936BD-B3E0-F39C-78FC-7CF3216AF071}"/>
                </a:ext>
              </a:extLst>
            </p:cNvPr>
            <p:cNvSpPr txBox="1"/>
            <p:nvPr/>
          </p:nvSpPr>
          <p:spPr>
            <a:xfrm>
              <a:off x="597743" y="2348786"/>
              <a:ext cx="2382889" cy="272415"/>
            </a:xfrm>
            <a:prstGeom prst="roundRect">
              <a:avLst/>
            </a:prstGeom>
            <a:solidFill>
              <a:srgbClr val="00B050"/>
            </a:solidFill>
            <a:ln>
              <a:solidFill>
                <a:schemeClr val="accent1"/>
              </a:solidFill>
            </a:ln>
          </p:spPr>
          <p:txBody>
            <a:bodyPr wrap="square">
              <a:spAutoFit/>
            </a:bodyPr>
            <a:lstStyle>
              <a:defPPr>
                <a:defRPr lang="fr-FR"/>
              </a:defPPr>
              <a:lvl1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ource Sans Pro" panose="020B0503030403020204" pitchFamily="34" charset="0"/>
                  <a:ea typeface="+mn-lt"/>
                  <a:cs typeface="Calibri" panose="020F0502020204030204"/>
                </a:defRPr>
              </a:lvl1pPr>
            </a:lstStyle>
            <a:p>
              <a:r>
                <a:rPr lang="en-US"/>
                <a:t>Model training &amp; Tuning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3553625-C07F-9F34-C562-6682AA26C629}"/>
                </a:ext>
              </a:extLst>
            </p:cNvPr>
            <p:cNvSpPr txBox="1"/>
            <p:nvPr/>
          </p:nvSpPr>
          <p:spPr>
            <a:xfrm>
              <a:off x="597742" y="2661318"/>
              <a:ext cx="2382890" cy="442674"/>
            </a:xfrm>
            <a:prstGeom prst="roundRect">
              <a:avLst/>
            </a:prstGeom>
            <a:solidFill>
              <a:srgbClr val="F2F2F2"/>
            </a:solidFill>
            <a:ln>
              <a:solidFill>
                <a:schemeClr val="accent1"/>
              </a:solidFill>
            </a:ln>
          </p:spPr>
          <p:txBody>
            <a:bodyPr wrap="square">
              <a:spAutoFit/>
            </a:bodyPr>
            <a:lstStyle>
              <a:defPPr>
                <a:defRPr lang="fr-FR"/>
              </a:defPPr>
              <a:lvl1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ource Sans Pro" panose="020B0503030403020204" pitchFamily="34" charset="0"/>
                  <a:ea typeface="+mn-lt"/>
                  <a:cs typeface="Calibri" panose="020F0502020204030204"/>
                </a:defRPr>
              </a:lvl1pPr>
            </a:lstStyle>
            <a:p>
              <a:r>
                <a:rPr lang="en-US"/>
                <a:t>Project, model &amp; technical </a:t>
              </a:r>
            </a:p>
            <a:p>
              <a:r>
                <a:rPr lang="en-US"/>
                <a:t>Documentation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732C210-D478-EEDC-D6A8-CB0FEE3E050E}"/>
                </a:ext>
              </a:extLst>
            </p:cNvPr>
            <p:cNvSpPr txBox="1"/>
            <p:nvPr/>
          </p:nvSpPr>
          <p:spPr>
            <a:xfrm>
              <a:off x="597587" y="3144109"/>
              <a:ext cx="2383200" cy="272415"/>
            </a:xfrm>
            <a:prstGeom prst="roundRect">
              <a:avLst/>
            </a:prstGeom>
            <a:solidFill>
              <a:srgbClr val="F2F2F2"/>
            </a:solidFill>
            <a:ln>
              <a:solidFill>
                <a:schemeClr val="accent1"/>
              </a:solidFill>
            </a:ln>
          </p:spPr>
          <p:txBody>
            <a:bodyPr wrap="square">
              <a:spAutoFit/>
            </a:bodyPr>
            <a:lstStyle>
              <a:defPPr>
                <a:defRPr lang="fr-FR"/>
              </a:defPPr>
              <a:lvl1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ource Sans Pro" panose="020B0503030403020204" pitchFamily="34" charset="0"/>
                  <a:ea typeface="+mn-lt"/>
                  <a:cs typeface="Calibri" panose="020F0502020204030204"/>
                </a:defRPr>
              </a:lvl1pPr>
            </a:lstStyle>
            <a:p>
              <a:r>
                <a:rPr lang="en-US"/>
                <a:t>Feature Extraction Process</a:t>
              </a: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88A7CDF0-4745-0A4E-49F4-9F85AB7A112B}"/>
              </a:ext>
            </a:extLst>
          </p:cNvPr>
          <p:cNvGrpSpPr/>
          <p:nvPr/>
        </p:nvGrpSpPr>
        <p:grpSpPr>
          <a:xfrm>
            <a:off x="6283259" y="647293"/>
            <a:ext cx="2383200" cy="4576601"/>
            <a:chOff x="6283259" y="647293"/>
            <a:chExt cx="2383200" cy="4576601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0256D9D0-708E-ABB8-CB56-4939A00C7144}"/>
                </a:ext>
              </a:extLst>
            </p:cNvPr>
            <p:cNvSpPr/>
            <p:nvPr/>
          </p:nvSpPr>
          <p:spPr>
            <a:xfrm>
              <a:off x="6283259" y="1293902"/>
              <a:ext cx="2383200" cy="4486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srgbClr val="00008F"/>
                  </a:solidFill>
                  <a:effectLst/>
                  <a:uLnTx/>
                  <a:uFillTx/>
                  <a:latin typeface="Source Sans Pro"/>
                  <a:ea typeface="Source Sans Pro"/>
                  <a:cs typeface="Sabon Next LT"/>
                </a:rPr>
                <a:t>Repeatable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A4F11BF-5302-7690-82FB-BB867852E7AB}"/>
                </a:ext>
              </a:extLst>
            </p:cNvPr>
            <p:cNvSpPr/>
            <p:nvPr/>
          </p:nvSpPr>
          <p:spPr>
            <a:xfrm>
              <a:off x="6283259" y="1715388"/>
              <a:ext cx="2383200" cy="79670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1200" cap="none" spc="0" normalizeH="0" baseline="0" noProof="0">
                  <a:ln>
                    <a:noFill/>
                  </a:ln>
                  <a:solidFill>
                    <a:srgbClr val="00008F"/>
                  </a:solidFill>
                  <a:effectLst/>
                  <a:uLnTx/>
                  <a:uFillTx/>
                  <a:latin typeface="Source Sans Pro"/>
                  <a:ea typeface="Source Sans Pro"/>
                  <a:cs typeface="Sabon Next LT"/>
                </a:rPr>
                <a:t>Automated practices accelerating the time to market</a:t>
              </a:r>
            </a:p>
          </p:txBody>
        </p:sp>
        <p:pic>
          <p:nvPicPr>
            <p:cNvPr id="77" name="Graphic 76" descr="Repeat outline">
              <a:extLst>
                <a:ext uri="{FF2B5EF4-FFF2-40B4-BE49-F238E27FC236}">
                  <a16:creationId xmlns:a16="http://schemas.microsoft.com/office/drawing/2014/main" id="{2FEE7292-DB83-A15A-3DCF-2BD1F9DF749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204859" y="647293"/>
              <a:ext cx="540000" cy="540000"/>
            </a:xfrm>
            <a:prstGeom prst="rect">
              <a:avLst/>
            </a:prstGeom>
          </p:spPr>
        </p:pic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0BA5608D-256E-A1C3-03CA-274E35B29CE4}"/>
                </a:ext>
              </a:extLst>
            </p:cNvPr>
            <p:cNvSpPr txBox="1"/>
            <p:nvPr/>
          </p:nvSpPr>
          <p:spPr>
            <a:xfrm>
              <a:off x="6283414" y="2651039"/>
              <a:ext cx="2382890" cy="272415"/>
            </a:xfrm>
            <a:prstGeom prst="roundRect">
              <a:avLst/>
            </a:prstGeom>
            <a:solidFill>
              <a:srgbClr val="00B050"/>
            </a:solidFill>
            <a:ln>
              <a:solidFill>
                <a:schemeClr val="accent1"/>
              </a:solidFill>
            </a:ln>
          </p:spPr>
          <p:txBody>
            <a:bodyPr wrap="square">
              <a:spAutoFit/>
            </a:bodyPr>
            <a:lstStyle>
              <a:defPPr>
                <a:defRPr lang="fr-FR"/>
              </a:defPPr>
              <a:lvl1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ource Sans Pro" panose="020B0503030403020204" pitchFamily="34" charset="0"/>
                  <a:ea typeface="+mn-lt"/>
                  <a:cs typeface="Calibri" panose="020F0502020204030204"/>
                </a:defRPr>
              </a:lvl1pPr>
            </a:lstStyle>
            <a:p>
              <a:r>
                <a:rPr lang="en-US"/>
                <a:t>Artefacts &amp; packages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F1BF2C89-230D-F009-116D-8F8437DD4D8C}"/>
                </a:ext>
              </a:extLst>
            </p:cNvPr>
            <p:cNvSpPr txBox="1"/>
            <p:nvPr/>
          </p:nvSpPr>
          <p:spPr>
            <a:xfrm>
              <a:off x="6283259" y="3734234"/>
              <a:ext cx="2383200" cy="272415"/>
            </a:xfrm>
            <a:prstGeom prst="roundRect">
              <a:avLst/>
            </a:prstGeom>
            <a:solidFill>
              <a:srgbClr val="00B050"/>
            </a:solidFill>
            <a:ln>
              <a:solidFill>
                <a:schemeClr val="accent1"/>
              </a:solidFill>
            </a:ln>
          </p:spPr>
          <p:txBody>
            <a:bodyPr wrap="square">
              <a:spAutoFit/>
            </a:bodyPr>
            <a:lstStyle>
              <a:defPPr>
                <a:defRPr lang="fr-FR"/>
              </a:defPPr>
              <a:lvl1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ource Sans Pro" panose="020B0503030403020204" pitchFamily="34" charset="0"/>
                  <a:ea typeface="+mn-lt"/>
                  <a:cs typeface="Calibri" panose="020F0502020204030204"/>
                </a:defRPr>
              </a:lvl1pPr>
            </a:lstStyle>
            <a:p>
              <a:r>
                <a:rPr lang="en-US"/>
                <a:t>Repeatable CI/CD pipelines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E92F5AF5-848A-ACF5-0581-189B9563D769}"/>
                </a:ext>
              </a:extLst>
            </p:cNvPr>
            <p:cNvSpPr txBox="1"/>
            <p:nvPr/>
          </p:nvSpPr>
          <p:spPr>
            <a:xfrm>
              <a:off x="6283259" y="3259663"/>
              <a:ext cx="2383200" cy="442674"/>
            </a:xfrm>
            <a:prstGeom prst="roundRect">
              <a:avLst/>
            </a:prstGeom>
            <a:solidFill>
              <a:srgbClr val="00B050"/>
            </a:solidFill>
            <a:ln>
              <a:solidFill>
                <a:schemeClr val="accent1"/>
              </a:solidFill>
            </a:ln>
          </p:spPr>
          <p:txBody>
            <a:bodyPr wrap="square">
              <a:spAutoFit/>
            </a:bodyPr>
            <a:lstStyle>
              <a:defPPr>
                <a:defRPr lang="fr-FR"/>
              </a:defPPr>
              <a:lvl1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ource Sans Pro" panose="020B0503030403020204" pitchFamily="34" charset="0"/>
                  <a:ea typeface="+mn-lt"/>
                  <a:cs typeface="Calibri" panose="020F0502020204030204"/>
                </a:defRPr>
              </a:lvl1pPr>
            </a:lstStyle>
            <a:p>
              <a:r>
                <a:rPr lang="en-US"/>
                <a:t>Traceability &amp; reproductibility &amp; automation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9A6242EE-7303-F4A2-03CA-EA8ADC04245E}"/>
                </a:ext>
              </a:extLst>
            </p:cNvPr>
            <p:cNvSpPr txBox="1"/>
            <p:nvPr/>
          </p:nvSpPr>
          <p:spPr>
            <a:xfrm>
              <a:off x="6283259" y="2955351"/>
              <a:ext cx="2383200" cy="272415"/>
            </a:xfrm>
            <a:prstGeom prst="roundRect">
              <a:avLst/>
            </a:prstGeom>
            <a:solidFill>
              <a:srgbClr val="00B050"/>
            </a:solidFill>
            <a:ln>
              <a:solidFill>
                <a:schemeClr val="accent1"/>
              </a:solidFill>
            </a:ln>
          </p:spPr>
          <p:txBody>
            <a:bodyPr wrap="square">
              <a:spAutoFit/>
            </a:bodyPr>
            <a:lstStyle>
              <a:defPPr>
                <a:defRPr lang="fr-FR"/>
              </a:defPPr>
              <a:lvl1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ource Sans Pro" panose="020B0503030403020204" pitchFamily="34" charset="0"/>
                  <a:ea typeface="+mn-lt"/>
                  <a:cs typeface="Calibri" panose="020F0502020204030204"/>
                </a:defRPr>
              </a:lvl1pPr>
            </a:lstStyle>
            <a:p>
              <a:r>
                <a:rPr lang="en-US"/>
                <a:t>Versioning</a:t>
              </a:r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C7A6202C-6807-7CB6-BC35-336AA20B9DAE}"/>
                </a:ext>
              </a:extLst>
            </p:cNvPr>
            <p:cNvSpPr txBox="1"/>
            <p:nvPr/>
          </p:nvSpPr>
          <p:spPr>
            <a:xfrm>
              <a:off x="6283259" y="2346727"/>
              <a:ext cx="2383200" cy="272415"/>
            </a:xfrm>
            <a:prstGeom prst="roundRect">
              <a:avLst/>
            </a:prstGeom>
            <a:solidFill>
              <a:srgbClr val="00B050"/>
            </a:solidFill>
            <a:ln>
              <a:solidFill>
                <a:schemeClr val="accent1"/>
              </a:solidFill>
            </a:ln>
          </p:spPr>
          <p:txBody>
            <a:bodyPr wrap="square">
              <a:spAutoFit/>
            </a:bodyPr>
            <a:lstStyle>
              <a:defPPr>
                <a:defRPr lang="fr-FR"/>
              </a:defPPr>
              <a:lvl1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ource Sans Pro" panose="020B0503030403020204" pitchFamily="34" charset="0"/>
                  <a:ea typeface="+mn-lt"/>
                  <a:cs typeface="Calibri" panose="020F0502020204030204"/>
                </a:defRPr>
              </a:lvl1pPr>
            </a:lstStyle>
            <a:p>
              <a:r>
                <a:rPr lang="en-US"/>
                <a:t>Infrastructure as code</a:t>
              </a: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625AFA36-80B3-CFD1-DD89-03E1E8D202E1}"/>
                </a:ext>
              </a:extLst>
            </p:cNvPr>
            <p:cNvSpPr txBox="1"/>
            <p:nvPr/>
          </p:nvSpPr>
          <p:spPr>
            <a:xfrm>
              <a:off x="6283259" y="4342858"/>
              <a:ext cx="2383200" cy="272415"/>
            </a:xfrm>
            <a:prstGeom prst="roundRect">
              <a:avLst/>
            </a:prstGeom>
            <a:solidFill>
              <a:srgbClr val="F2F2F2"/>
            </a:solidFill>
            <a:ln>
              <a:solidFill>
                <a:schemeClr val="accent1"/>
              </a:solidFill>
            </a:ln>
          </p:spPr>
          <p:txBody>
            <a:bodyPr wrap="square">
              <a:spAutoFit/>
            </a:bodyPr>
            <a:lstStyle>
              <a:defPPr>
                <a:defRPr lang="fr-FR"/>
              </a:defPPr>
              <a:lvl1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ource Sans Pro" panose="020B0503030403020204" pitchFamily="34" charset="0"/>
                  <a:ea typeface="+mn-lt"/>
                  <a:cs typeface="Calibri" panose="020F0502020204030204"/>
                </a:defRPr>
              </a:lvl1pPr>
            </a:lstStyle>
            <a:p>
              <a:r>
                <a:rPr lang="en-US"/>
                <a:t>Feedback loop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BFC56518-D934-806E-5C57-DE9D653EC374}"/>
                </a:ext>
              </a:extLst>
            </p:cNvPr>
            <p:cNvSpPr txBox="1"/>
            <p:nvPr/>
          </p:nvSpPr>
          <p:spPr>
            <a:xfrm>
              <a:off x="6283259" y="4951479"/>
              <a:ext cx="2383200" cy="272415"/>
            </a:xfrm>
            <a:prstGeom prst="roundRect">
              <a:avLst/>
            </a:prstGeom>
            <a:solidFill>
              <a:srgbClr val="F2F2F2"/>
            </a:solidFill>
            <a:ln>
              <a:solidFill>
                <a:schemeClr val="accent1"/>
              </a:solidFill>
            </a:ln>
          </p:spPr>
          <p:txBody>
            <a:bodyPr wrap="square">
              <a:spAutoFit/>
            </a:bodyPr>
            <a:lstStyle>
              <a:defPPr>
                <a:defRPr lang="fr-FR"/>
              </a:defPPr>
              <a:lvl1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ource Sans Pro" panose="020B0503030403020204" pitchFamily="34" charset="0"/>
                  <a:ea typeface="+mn-lt"/>
                  <a:cs typeface="Calibri" panose="020F0502020204030204"/>
                </a:defRPr>
              </a:lvl1pPr>
            </a:lstStyle>
            <a:p>
              <a:r>
                <a:rPr lang="en-US"/>
                <a:t>Multi-environment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E93CC956-3754-A6B0-F29B-B31E416C898E}"/>
                </a:ext>
              </a:extLst>
            </p:cNvPr>
            <p:cNvSpPr txBox="1"/>
            <p:nvPr/>
          </p:nvSpPr>
          <p:spPr>
            <a:xfrm>
              <a:off x="6283259" y="4647170"/>
              <a:ext cx="2383200" cy="272415"/>
            </a:xfrm>
            <a:prstGeom prst="roundRect">
              <a:avLst/>
            </a:prstGeom>
            <a:solidFill>
              <a:srgbClr val="00B050"/>
            </a:solidFill>
            <a:ln>
              <a:solidFill>
                <a:schemeClr val="accent1"/>
              </a:solidFill>
            </a:ln>
          </p:spPr>
          <p:txBody>
            <a:bodyPr wrap="square">
              <a:spAutoFit/>
            </a:bodyPr>
            <a:lstStyle>
              <a:defPPr>
                <a:defRPr lang="fr-FR"/>
              </a:defPPr>
              <a:lvl1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ource Sans Pro" panose="020B0503030403020204" pitchFamily="34" charset="0"/>
                  <a:ea typeface="+mn-lt"/>
                  <a:cs typeface="Calibri" panose="020F0502020204030204"/>
                </a:defRPr>
              </a:lvl1pPr>
            </a:lstStyle>
            <a:p>
              <a:r>
                <a:rPr lang="en-US"/>
                <a:t>Deployment Strategy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94C48B4-7EEF-204E-097C-41A479C472BC}"/>
                </a:ext>
              </a:extLst>
            </p:cNvPr>
            <p:cNvSpPr txBox="1"/>
            <p:nvPr/>
          </p:nvSpPr>
          <p:spPr>
            <a:xfrm>
              <a:off x="6283259" y="4038546"/>
              <a:ext cx="2383200" cy="272415"/>
            </a:xfrm>
            <a:prstGeom prst="roundRect">
              <a:avLst/>
            </a:prstGeom>
            <a:solidFill>
              <a:srgbClr val="F2F2F2"/>
            </a:solidFill>
            <a:ln>
              <a:solidFill>
                <a:schemeClr val="accent1"/>
              </a:solidFill>
            </a:ln>
          </p:spPr>
          <p:txBody>
            <a:bodyPr wrap="square">
              <a:spAutoFit/>
            </a:bodyPr>
            <a:lstStyle>
              <a:defPPr>
                <a:defRPr lang="fr-FR"/>
              </a:defPPr>
              <a:lvl1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ource Sans Pro" panose="020B0503030403020204" pitchFamily="34" charset="0"/>
                  <a:ea typeface="+mn-lt"/>
                  <a:cs typeface="Calibri" panose="020F0502020204030204"/>
                </a:defRPr>
              </a:lvl1pPr>
            </a:lstStyle>
            <a:p>
              <a:r>
                <a:rPr lang="en-US"/>
                <a:t>Maintenance</a:t>
              </a:r>
            </a:p>
          </p:txBody>
        </p:sp>
      </p:grpSp>
      <p:sp>
        <p:nvSpPr>
          <p:cNvPr id="30" name="Title 88">
            <a:extLst>
              <a:ext uri="{FF2B5EF4-FFF2-40B4-BE49-F238E27FC236}">
                <a16:creationId xmlns:a16="http://schemas.microsoft.com/office/drawing/2014/main" id="{6EA9EF24-B64E-2338-B3E0-FA60944DBE31}"/>
              </a:ext>
            </a:extLst>
          </p:cNvPr>
          <p:cNvSpPr txBox="1">
            <a:spLocks/>
          </p:cNvSpPr>
          <p:nvPr/>
        </p:nvSpPr>
        <p:spPr>
          <a:xfrm>
            <a:off x="259877" y="172212"/>
            <a:ext cx="9201757" cy="30777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500" b="0" kern="1200" spc="0" baseline="0">
                <a:ln w="6350" cap="flat">
                  <a:noFill/>
                  <a:miter lim="800000"/>
                </a:ln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08497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1" i="0" u="none" strike="noStrike" kern="1200" cap="none" spc="0" normalizeH="0" baseline="0" noProof="0">
                <a:ln w="6350" cap="flat">
                  <a:noFill/>
                  <a:miter lim="800000"/>
                </a:ln>
                <a:solidFill>
                  <a:srgbClr val="00008F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27 Practices</a:t>
            </a:r>
            <a:r>
              <a:rPr kumimoji="0" lang="it-IT" sz="2000" b="1" i="0" u="none" strike="noStrike" kern="1200" cap="none" spc="0" normalizeH="0" baseline="0" noProof="0">
                <a:ln>
                  <a:noFill/>
                </a:ln>
                <a:solidFill>
                  <a:srgbClr val="00008F"/>
                </a:solidFill>
                <a:effectLst/>
                <a:uLnTx/>
                <a:uFillTx/>
                <a:latin typeface="Source Sans Pro"/>
                <a:ea typeface="+mj-ea"/>
                <a:cs typeface="Arial"/>
              </a:rPr>
              <a:t>| </a:t>
            </a:r>
            <a:r>
              <a:rPr kumimoji="0" lang="it-IT" sz="2000" b="1" i="0" u="none" strike="noStrike" kern="1200" cap="none" spc="0" normalizeH="0" baseline="0" noProof="0">
                <a:ln>
                  <a:noFill/>
                </a:ln>
                <a:solidFill>
                  <a:srgbClr val="027180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These capabilities gather ~200 MLOps capabilities</a:t>
            </a:r>
            <a:endParaRPr kumimoji="0" lang="it-IT" sz="2000" b="0" i="0" u="none" strike="noStrike" kern="1200" cap="none" spc="0" normalizeH="0" baseline="0" noProof="0">
              <a:ln w="6350" cap="flat">
                <a:noFill/>
                <a:miter lim="800000"/>
              </a:ln>
              <a:solidFill>
                <a:srgbClr val="027180"/>
              </a:solidFill>
              <a:effectLst/>
              <a:uLnTx/>
              <a:uFillTx/>
              <a:latin typeface="Arial"/>
              <a:ea typeface="+mj-ea"/>
              <a:cs typeface="+mj-cs"/>
            </a:endParaRPr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B304D54B-4F86-DDC1-9E65-E675E94613C7}"/>
              </a:ext>
            </a:extLst>
          </p:cNvPr>
          <p:cNvGrpSpPr/>
          <p:nvPr/>
        </p:nvGrpSpPr>
        <p:grpSpPr>
          <a:xfrm>
            <a:off x="3440423" y="647293"/>
            <a:ext cx="2383200" cy="5025762"/>
            <a:chOff x="3435029" y="647293"/>
            <a:chExt cx="2383200" cy="5025762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EC582A05-3FB6-B9D5-F9D5-544F2C02FA47}"/>
                </a:ext>
              </a:extLst>
            </p:cNvPr>
            <p:cNvSpPr/>
            <p:nvPr/>
          </p:nvSpPr>
          <p:spPr>
            <a:xfrm>
              <a:off x="3435029" y="1293902"/>
              <a:ext cx="2383200" cy="4486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srgbClr val="00008F"/>
                  </a:solidFill>
                  <a:effectLst/>
                  <a:uLnTx/>
                  <a:uFillTx/>
                  <a:latin typeface="Source Sans Pro"/>
                  <a:ea typeface="Source Sans Pro"/>
                  <a:cs typeface="Sabon Next LT"/>
                </a:rPr>
                <a:t>Reliable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EF474D9-F435-61F6-2773-F837DCFAB63F}"/>
                </a:ext>
              </a:extLst>
            </p:cNvPr>
            <p:cNvSpPr/>
            <p:nvPr/>
          </p:nvSpPr>
          <p:spPr>
            <a:xfrm>
              <a:off x="3435029" y="1715388"/>
              <a:ext cx="2383200" cy="79670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1200" cap="none" spc="0" normalizeH="0" baseline="0" noProof="0">
                  <a:ln>
                    <a:noFill/>
                  </a:ln>
                  <a:solidFill>
                    <a:srgbClr val="00008F"/>
                  </a:solidFill>
                  <a:effectLst/>
                  <a:uLnTx/>
                  <a:uFillTx/>
                  <a:latin typeface="Source Sans Pro"/>
                  <a:ea typeface="Source Sans Pro"/>
                  <a:cs typeface="Sabon Next LT"/>
                </a:rPr>
                <a:t>Mature practices ensuring the reliability of the AI Product</a:t>
              </a:r>
            </a:p>
          </p:txBody>
        </p:sp>
        <p:pic>
          <p:nvPicPr>
            <p:cNvPr id="31" name="Graphic 30" descr="Eye Scan outline">
              <a:extLst>
                <a:ext uri="{FF2B5EF4-FFF2-40B4-BE49-F238E27FC236}">
                  <a16:creationId xmlns:a16="http://schemas.microsoft.com/office/drawing/2014/main" id="{C0C5C346-D63F-B171-FC65-8A9D989CB5E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356629" y="647293"/>
              <a:ext cx="540000" cy="540000"/>
            </a:xfrm>
            <a:prstGeom prst="rect">
              <a:avLst/>
            </a:prstGeom>
          </p:spPr>
        </p:pic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46FC40F3-CC23-53DE-2E3B-B1499B54BA4C}"/>
                </a:ext>
              </a:extLst>
            </p:cNvPr>
            <p:cNvSpPr txBox="1"/>
            <p:nvPr/>
          </p:nvSpPr>
          <p:spPr>
            <a:xfrm>
              <a:off x="3435029" y="3500187"/>
              <a:ext cx="2383200" cy="272415"/>
            </a:xfrm>
            <a:prstGeom prst="roundRect">
              <a:avLst/>
            </a:prstGeom>
            <a:solidFill>
              <a:srgbClr val="F2F2F2"/>
            </a:solidFill>
            <a:ln>
              <a:solidFill>
                <a:schemeClr val="accent1"/>
              </a:solidFill>
            </a:ln>
          </p:spPr>
          <p:txBody>
            <a:bodyPr wrap="square">
              <a:spAutoFit/>
            </a:bodyPr>
            <a:lstStyle>
              <a:defPPr>
                <a:defRPr lang="fr-FR"/>
              </a:defPPr>
              <a:lvl1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ource Sans Pro" panose="020B0503030403020204" pitchFamily="34" charset="0"/>
                  <a:ea typeface="+mn-lt"/>
                  <a:cs typeface="Calibri" panose="020F0502020204030204"/>
                </a:defRPr>
              </a:lvl1pPr>
            </a:lstStyle>
            <a:p>
              <a:r>
                <a:rPr lang="en-US"/>
                <a:t>Security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F9B979FE-D447-66FC-39C5-D1F34003BBA9}"/>
                </a:ext>
              </a:extLst>
            </p:cNvPr>
            <p:cNvSpPr txBox="1"/>
            <p:nvPr/>
          </p:nvSpPr>
          <p:spPr>
            <a:xfrm>
              <a:off x="3435029" y="4365282"/>
              <a:ext cx="2383200" cy="272415"/>
            </a:xfrm>
            <a:prstGeom prst="roundRect">
              <a:avLst/>
            </a:prstGeom>
            <a:solidFill>
              <a:srgbClr val="F2F2F2"/>
            </a:solidFill>
            <a:ln>
              <a:solidFill>
                <a:schemeClr val="accent1"/>
              </a:solidFill>
            </a:ln>
          </p:spPr>
          <p:txBody>
            <a:bodyPr wrap="square">
              <a:spAutoFit/>
            </a:bodyPr>
            <a:lstStyle>
              <a:defPPr>
                <a:defRPr lang="fr-FR"/>
              </a:defPPr>
              <a:lvl1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ource Sans Pro" panose="020B0503030403020204" pitchFamily="34" charset="0"/>
                  <a:ea typeface="+mn-lt"/>
                  <a:cs typeface="Calibri" panose="020F0502020204030204"/>
                </a:defRPr>
              </a:lvl1pPr>
            </a:lstStyle>
            <a:p>
              <a:r>
                <a:rPr lang="en-US"/>
                <a:t>Data Quality Gates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E9ED79EA-6AAE-B1FF-3A93-92FD637B25E5}"/>
                </a:ext>
              </a:extLst>
            </p:cNvPr>
            <p:cNvSpPr txBox="1"/>
            <p:nvPr/>
          </p:nvSpPr>
          <p:spPr>
            <a:xfrm>
              <a:off x="3435029" y="2635092"/>
              <a:ext cx="2383200" cy="272415"/>
            </a:xfrm>
            <a:prstGeom prst="roundRect">
              <a:avLst/>
            </a:prstGeom>
            <a:solidFill>
              <a:srgbClr val="F2F2F2"/>
            </a:solidFill>
            <a:ln>
              <a:solidFill>
                <a:schemeClr val="accent1"/>
              </a:solidFill>
            </a:ln>
          </p:spPr>
          <p:txBody>
            <a:bodyPr wrap="square">
              <a:spAutoFit/>
            </a:bodyPr>
            <a:lstStyle>
              <a:defPPr>
                <a:defRPr lang="fr-FR"/>
              </a:defPPr>
              <a:lvl1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ource Sans Pro" panose="020B0503030403020204" pitchFamily="34" charset="0"/>
                  <a:ea typeface="+mn-lt"/>
                  <a:cs typeface="Calibri" panose="020F0502020204030204"/>
                </a:defRPr>
              </a:lvl1pPr>
            </a:lstStyle>
            <a:p>
              <a:r>
                <a:rPr lang="en-US"/>
                <a:t>Model Quality Gates </a:t>
              </a:r>
              <a:endParaRPr lang="fr-FR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D0C17A86-3EAA-ECA7-E407-7876200FEBE6}"/>
                </a:ext>
              </a:extLst>
            </p:cNvPr>
            <p:cNvSpPr txBox="1"/>
            <p:nvPr/>
          </p:nvSpPr>
          <p:spPr>
            <a:xfrm>
              <a:off x="3435029" y="4076917"/>
              <a:ext cx="2383200" cy="272415"/>
            </a:xfrm>
            <a:prstGeom prst="roundRect">
              <a:avLst/>
            </a:prstGeom>
            <a:solidFill>
              <a:srgbClr val="F2F2F2"/>
            </a:solidFill>
            <a:ln>
              <a:solidFill>
                <a:schemeClr val="accent1"/>
              </a:solidFill>
            </a:ln>
          </p:spPr>
          <p:txBody>
            <a:bodyPr wrap="square">
              <a:spAutoFit/>
            </a:bodyPr>
            <a:lstStyle>
              <a:defPPr>
                <a:defRPr lang="fr-FR"/>
              </a:defPPr>
              <a:lvl1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ource Sans Pro" panose="020B0503030403020204" pitchFamily="34" charset="0"/>
                  <a:ea typeface="+mn-lt"/>
                  <a:cs typeface="Calibri" panose="020F0502020204030204"/>
                </a:defRPr>
              </a:lvl1pPr>
            </a:lstStyle>
            <a:p>
              <a:r>
                <a:rPr lang="en-US"/>
                <a:t>Code Quality Gates</a:t>
              </a:r>
              <a:endParaRPr lang="fr-FR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72693C05-55A6-1E8F-3A61-28A4D4E3A01C}"/>
                </a:ext>
              </a:extLst>
            </p:cNvPr>
            <p:cNvSpPr txBox="1"/>
            <p:nvPr/>
          </p:nvSpPr>
          <p:spPr>
            <a:xfrm>
              <a:off x="3435029" y="3788552"/>
              <a:ext cx="2383200" cy="272415"/>
            </a:xfrm>
            <a:prstGeom prst="roundRect">
              <a:avLst/>
            </a:prstGeom>
            <a:solidFill>
              <a:srgbClr val="F2F2F2"/>
            </a:solidFill>
            <a:ln>
              <a:solidFill>
                <a:schemeClr val="accent1"/>
              </a:solidFill>
            </a:ln>
          </p:spPr>
          <p:txBody>
            <a:bodyPr wrap="square">
              <a:spAutoFit/>
            </a:bodyPr>
            <a:lstStyle>
              <a:defPPr>
                <a:defRPr lang="fr-FR"/>
              </a:defPPr>
              <a:lvl1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ource Sans Pro" panose="020B0503030403020204" pitchFamily="34" charset="0"/>
                  <a:ea typeface="+mn-lt"/>
                  <a:cs typeface="Calibri" panose="020F0502020204030204"/>
                </a:defRPr>
              </a:lvl1pPr>
            </a:lstStyle>
            <a:p>
              <a:r>
                <a:rPr lang="en-US"/>
                <a:t>Monitoring Application, Infrastructure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AD4F9506-6A45-107C-770A-AE1AA4589D9E}"/>
                </a:ext>
              </a:extLst>
            </p:cNvPr>
            <p:cNvSpPr txBox="1"/>
            <p:nvPr/>
          </p:nvSpPr>
          <p:spPr>
            <a:xfrm>
              <a:off x="3435029" y="3211822"/>
              <a:ext cx="2383200" cy="272415"/>
            </a:xfrm>
            <a:prstGeom prst="roundRect">
              <a:avLst/>
            </a:prstGeom>
            <a:solidFill>
              <a:srgbClr val="00B050"/>
            </a:solidFill>
            <a:ln>
              <a:solidFill>
                <a:schemeClr val="accent1"/>
              </a:solidFill>
            </a:ln>
          </p:spPr>
          <p:txBody>
            <a:bodyPr wrap="square">
              <a:spAutoFit/>
            </a:bodyPr>
            <a:lstStyle>
              <a:defPPr>
                <a:defRPr lang="fr-FR"/>
              </a:defPPr>
              <a:lvl1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ource Sans Pro" panose="020B0503030403020204" pitchFamily="34" charset="0"/>
                  <a:ea typeface="+mn-lt"/>
                  <a:cs typeface="Calibri" panose="020F0502020204030204"/>
                </a:defRPr>
              </a:lvl1pPr>
            </a:lstStyle>
            <a:p>
              <a:r>
                <a:rPr lang="en-US"/>
                <a:t>Reliable CI/CD pipelines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39C052F5-C41F-6F9F-8960-7016292D20AD}"/>
                </a:ext>
              </a:extLst>
            </p:cNvPr>
            <p:cNvSpPr txBox="1"/>
            <p:nvPr/>
          </p:nvSpPr>
          <p:spPr>
            <a:xfrm>
              <a:off x="3435029" y="5112271"/>
              <a:ext cx="2383200" cy="272415"/>
            </a:xfrm>
            <a:prstGeom prst="roundRect">
              <a:avLst/>
            </a:prstGeom>
            <a:solidFill>
              <a:srgbClr val="F2F2F2"/>
            </a:solidFill>
            <a:ln>
              <a:solidFill>
                <a:schemeClr val="accent1"/>
              </a:solidFill>
            </a:ln>
          </p:spPr>
          <p:txBody>
            <a:bodyPr wrap="square">
              <a:spAutoFit/>
            </a:bodyPr>
            <a:lstStyle>
              <a:defPPr>
                <a:defRPr lang="fr-FR"/>
              </a:defPPr>
              <a:lvl1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ource Sans Pro" panose="020B0503030403020204" pitchFamily="34" charset="0"/>
                  <a:ea typeface="+mn-lt"/>
                  <a:cs typeface="Calibri" panose="020F0502020204030204"/>
                </a:defRPr>
              </a:lvl1pPr>
            </a:lstStyle>
            <a:p>
              <a:r>
                <a:rPr lang="en-US"/>
                <a:t>AI Governance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CA0B8865-9695-7FFA-7A63-088C81FE720B}"/>
                </a:ext>
              </a:extLst>
            </p:cNvPr>
            <p:cNvSpPr txBox="1"/>
            <p:nvPr/>
          </p:nvSpPr>
          <p:spPr>
            <a:xfrm>
              <a:off x="3435029" y="2923457"/>
              <a:ext cx="2383200" cy="272415"/>
            </a:xfrm>
            <a:prstGeom prst="roundRect">
              <a:avLst/>
            </a:prstGeom>
            <a:solidFill>
              <a:srgbClr val="F2F2F2"/>
            </a:solidFill>
            <a:ln>
              <a:solidFill>
                <a:schemeClr val="accent1"/>
              </a:solidFill>
            </a:ln>
          </p:spPr>
          <p:txBody>
            <a:bodyPr wrap="square">
              <a:spAutoFit/>
            </a:bodyPr>
            <a:lstStyle>
              <a:defPPr>
                <a:defRPr lang="fr-FR"/>
              </a:defPPr>
              <a:lvl1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ource Sans Pro" panose="020B0503030403020204" pitchFamily="34" charset="0"/>
                  <a:ea typeface="+mn-lt"/>
                  <a:cs typeface="Calibri" panose="020F0502020204030204"/>
                </a:defRPr>
              </a:lvl1pPr>
            </a:lstStyle>
            <a:p>
              <a:r>
                <a:rPr lang="en-US"/>
                <a:t>Monitoring Business Performance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81440A62-F3BE-DAD0-98FF-69EFB73C85E6}"/>
                </a:ext>
              </a:extLst>
            </p:cNvPr>
            <p:cNvSpPr txBox="1"/>
            <p:nvPr/>
          </p:nvSpPr>
          <p:spPr>
            <a:xfrm>
              <a:off x="3435029" y="4653647"/>
              <a:ext cx="2383200" cy="442674"/>
            </a:xfrm>
            <a:prstGeom prst="roundRect">
              <a:avLst/>
            </a:prstGeom>
            <a:solidFill>
              <a:srgbClr val="F2F2F2"/>
            </a:solidFill>
            <a:ln>
              <a:solidFill>
                <a:schemeClr val="accent1"/>
              </a:solidFill>
            </a:ln>
          </p:spPr>
          <p:txBody>
            <a:bodyPr wrap="square">
              <a:spAutoFit/>
            </a:bodyPr>
            <a:lstStyle>
              <a:defPPr>
                <a:defRPr lang="fr-FR"/>
              </a:defPPr>
              <a:lvl1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ource Sans Pro" panose="020B0503030403020204" pitchFamily="34" charset="0"/>
                  <a:ea typeface="+mn-lt"/>
                  <a:cs typeface="Calibri" panose="020F0502020204030204"/>
                </a:defRPr>
              </a:lvl1pPr>
            </a:lstStyle>
            <a:p>
              <a:r>
                <a:rPr lang="en-US"/>
                <a:t>Monitoring Data drift &amp; outliers and model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519A90B4-BBDB-2C81-633F-C907C1BA963B}"/>
                </a:ext>
              </a:extLst>
            </p:cNvPr>
            <p:cNvSpPr txBox="1"/>
            <p:nvPr/>
          </p:nvSpPr>
          <p:spPr>
            <a:xfrm>
              <a:off x="3435029" y="2346727"/>
              <a:ext cx="2383200" cy="272415"/>
            </a:xfrm>
            <a:prstGeom prst="roundRect">
              <a:avLst/>
            </a:prstGeom>
            <a:solidFill>
              <a:srgbClr val="F2F2F2"/>
            </a:solidFill>
            <a:ln>
              <a:solidFill>
                <a:schemeClr val="accent1"/>
              </a:solidFill>
            </a:ln>
          </p:spPr>
          <p:txBody>
            <a:bodyPr wrap="square">
              <a:spAutoFit/>
            </a:bodyPr>
            <a:lstStyle>
              <a:defPPr>
                <a:defRPr lang="fr-FR"/>
              </a:defPPr>
              <a:lvl1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ource Sans Pro" panose="020B0503030403020204" pitchFamily="34" charset="0"/>
                  <a:ea typeface="+mn-lt"/>
                  <a:cs typeface="Calibri" panose="020F0502020204030204"/>
                </a:defRPr>
              </a:lvl1pPr>
            </a:lstStyle>
            <a:p>
              <a:r>
                <a:rPr lang="en-US"/>
                <a:t>FinOps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236D3946-940B-55C8-B1C3-FDB66553AA1F}"/>
                </a:ext>
              </a:extLst>
            </p:cNvPr>
            <p:cNvSpPr txBox="1"/>
            <p:nvPr/>
          </p:nvSpPr>
          <p:spPr>
            <a:xfrm>
              <a:off x="3435029" y="5400640"/>
              <a:ext cx="2383200" cy="272415"/>
            </a:xfrm>
            <a:prstGeom prst="roundRect">
              <a:avLst/>
            </a:prstGeom>
            <a:solidFill>
              <a:srgbClr val="F2F2F2"/>
            </a:solidFill>
            <a:ln>
              <a:solidFill>
                <a:schemeClr val="accent1"/>
              </a:solidFill>
            </a:ln>
          </p:spPr>
          <p:txBody>
            <a:bodyPr wrap="square">
              <a:spAutoFit/>
            </a:bodyPr>
            <a:lstStyle>
              <a:defPPr>
                <a:defRPr lang="fr-FR"/>
              </a:defPPr>
              <a:lvl1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ource Sans Pro" panose="020B0503030403020204" pitchFamily="34" charset="0"/>
                  <a:ea typeface="+mn-lt"/>
                  <a:cs typeface="Calibri" panose="020F0502020204030204"/>
                </a:defRPr>
              </a:lvl1pPr>
            </a:lstStyle>
            <a:p>
              <a:r>
                <a:rPr lang="en-US"/>
                <a:t>Preprod testing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525518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290A93-A70D-858C-DCE2-5065E342204D}"/>
              </a:ext>
            </a:extLst>
          </p:cNvPr>
          <p:cNvSpPr txBox="1">
            <a:spLocks/>
          </p:cNvSpPr>
          <p:nvPr/>
        </p:nvSpPr>
        <p:spPr>
          <a:xfrm>
            <a:off x="353806" y="428853"/>
            <a:ext cx="10548655" cy="480131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spc="0">
                <a:solidFill>
                  <a:schemeClr val="tx1"/>
                </a:solidFill>
                <a:latin typeface="Source Sans Pro" panose="020B0503030403020204" pitchFamily="34" charset="0"/>
                <a:ea typeface="+mj-ea"/>
                <a:cs typeface="+mj-cs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ource Sans Pro Bold" panose="020B0703030403020204" pitchFamily="34" charset="0"/>
                <a:ea typeface="Source Sans Pro Bold" panose="020B0703030403020204" pitchFamily="34" charset="0"/>
              </a:rPr>
              <a:t>Tools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FE064010-0283-A3C6-54F6-63C785C16E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48" y="5559531"/>
            <a:ext cx="581081" cy="494380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0E7A85B1-FD7F-9756-2F1F-89DB2C107F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273" y="3752314"/>
            <a:ext cx="643458" cy="643458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D4F7B7F4-471A-0679-724C-79457B4B23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852" y="1587415"/>
            <a:ext cx="643647" cy="498627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2F9453CB-D936-DE16-7404-C4D47290F4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312" y="1082763"/>
            <a:ext cx="509324" cy="470145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B46E295E-0225-2DC5-DE0A-318DDE6E39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6607" y="2222120"/>
            <a:ext cx="709794" cy="337810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DD68A938-F5C3-030A-AC97-79B4F51E89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2178" y="3245580"/>
            <a:ext cx="643458" cy="430940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92091997-C50D-F91C-ABAF-D72EBDF2B35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7273" y="2698789"/>
            <a:ext cx="789942" cy="345032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1F810D52-B305-B8AE-E44F-F80533989E8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8852" y="4982750"/>
            <a:ext cx="450109" cy="420235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83532C39-E7C7-14E4-C483-98AB7A89557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6606" y="4408186"/>
            <a:ext cx="691966" cy="354249"/>
          </a:xfrm>
          <a:prstGeom prst="rect">
            <a:avLst/>
          </a:prstGeom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D95EA484-8D77-081F-289A-A763789CA429}"/>
              </a:ext>
            </a:extLst>
          </p:cNvPr>
          <p:cNvSpPr txBox="1"/>
          <p:nvPr/>
        </p:nvSpPr>
        <p:spPr>
          <a:xfrm>
            <a:off x="1316401" y="1133170"/>
            <a:ext cx="5815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Your</a:t>
            </a:r>
            <a:r>
              <a:rPr lang="fr-FR" dirty="0"/>
              <a:t> </a:t>
            </a:r>
            <a:r>
              <a:rPr lang="fr-FR" dirty="0" err="1"/>
              <a:t>Github</a:t>
            </a:r>
            <a:r>
              <a:rPr lang="fr-FR" dirty="0"/>
              <a:t> </a:t>
            </a:r>
            <a:r>
              <a:rPr lang="fr-FR" dirty="0" err="1"/>
              <a:t>account</a:t>
            </a:r>
            <a:r>
              <a:rPr lang="fr-FR" dirty="0"/>
              <a:t> </a:t>
            </a:r>
            <a:r>
              <a:rPr lang="fr-FR" dirty="0" err="1"/>
              <a:t>where</a:t>
            </a:r>
            <a:r>
              <a:rPr lang="fr-FR" dirty="0"/>
              <a:t> </a:t>
            </a:r>
            <a:r>
              <a:rPr lang="fr-FR" dirty="0" err="1"/>
              <a:t>your</a:t>
            </a:r>
            <a:r>
              <a:rPr lang="fr-FR" dirty="0"/>
              <a:t> code repository </a:t>
            </a:r>
            <a:r>
              <a:rPr lang="fr-FR" dirty="0" err="1"/>
              <a:t>will</a:t>
            </a:r>
            <a:r>
              <a:rPr lang="fr-FR" dirty="0"/>
              <a:t> </a:t>
            </a:r>
            <a:r>
              <a:rPr lang="fr-FR" dirty="0" err="1"/>
              <a:t>belong</a:t>
            </a:r>
            <a:endParaRPr lang="fr-FR" dirty="0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0510691F-8FB4-4700-0091-1930EBBE6194}"/>
              </a:ext>
            </a:extLst>
          </p:cNvPr>
          <p:cNvSpPr txBox="1"/>
          <p:nvPr/>
        </p:nvSpPr>
        <p:spPr>
          <a:xfrm>
            <a:off x="1316401" y="1644255"/>
            <a:ext cx="48240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Feature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Github</a:t>
            </a:r>
            <a:r>
              <a:rPr lang="fr-FR" dirty="0"/>
              <a:t> to </a:t>
            </a:r>
            <a:r>
              <a:rPr lang="fr-FR" dirty="0" err="1"/>
              <a:t>create</a:t>
            </a:r>
            <a:r>
              <a:rPr lang="fr-FR" dirty="0"/>
              <a:t> « CI/CD pipelines »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012BE2BC-B66A-0166-9B24-BFAC421BE0D5}"/>
              </a:ext>
            </a:extLst>
          </p:cNvPr>
          <p:cNvSpPr txBox="1"/>
          <p:nvPr/>
        </p:nvSpPr>
        <p:spPr>
          <a:xfrm>
            <a:off x="1316401" y="2186922"/>
            <a:ext cx="8249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AWS S3 like. </a:t>
            </a:r>
            <a:r>
              <a:rPr lang="fr-FR" dirty="0" err="1"/>
              <a:t>Where</a:t>
            </a:r>
            <a:r>
              <a:rPr lang="fr-FR" dirty="0"/>
              <a:t>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will</a:t>
            </a:r>
            <a:r>
              <a:rPr lang="fr-FR" dirty="0"/>
              <a:t> store </a:t>
            </a:r>
            <a:r>
              <a:rPr lang="fr-FR" dirty="0" err="1"/>
              <a:t>your</a:t>
            </a:r>
            <a:r>
              <a:rPr lang="fr-FR" dirty="0"/>
              <a:t> data and </a:t>
            </a:r>
            <a:r>
              <a:rPr lang="fr-FR" dirty="0" err="1"/>
              <a:t>where</a:t>
            </a:r>
            <a:r>
              <a:rPr lang="fr-FR" dirty="0"/>
              <a:t> </a:t>
            </a:r>
            <a:r>
              <a:rPr lang="fr-FR" dirty="0" err="1"/>
              <a:t>mlFlow</a:t>
            </a:r>
            <a:r>
              <a:rPr lang="fr-FR" dirty="0"/>
              <a:t> </a:t>
            </a:r>
            <a:r>
              <a:rPr lang="fr-FR" dirty="0" err="1"/>
              <a:t>will</a:t>
            </a:r>
            <a:r>
              <a:rPr lang="fr-FR" dirty="0"/>
              <a:t> store </a:t>
            </a:r>
            <a:r>
              <a:rPr lang="fr-FR" dirty="0" err="1"/>
              <a:t>your</a:t>
            </a:r>
            <a:r>
              <a:rPr lang="fr-FR" dirty="0"/>
              <a:t> </a:t>
            </a:r>
            <a:r>
              <a:rPr lang="fr-FR" dirty="0" err="1"/>
              <a:t>artifacts</a:t>
            </a:r>
            <a:endParaRPr lang="fr-FR" dirty="0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9395EA9F-3BDB-E5FD-6BBA-21B8B848C378}"/>
              </a:ext>
            </a:extLst>
          </p:cNvPr>
          <p:cNvSpPr txBox="1"/>
          <p:nvPr/>
        </p:nvSpPr>
        <p:spPr>
          <a:xfrm>
            <a:off x="1316401" y="2602755"/>
            <a:ext cx="101349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ML </a:t>
            </a:r>
            <a:r>
              <a:rPr lang="fr-FR" dirty="0" err="1"/>
              <a:t>Swiss</a:t>
            </a:r>
            <a:r>
              <a:rPr lang="fr-FR" dirty="0"/>
              <a:t> </a:t>
            </a:r>
            <a:r>
              <a:rPr lang="fr-FR" dirty="0" err="1"/>
              <a:t>Knife</a:t>
            </a:r>
            <a:r>
              <a:rPr lang="fr-FR" dirty="0"/>
              <a:t>.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will</a:t>
            </a:r>
            <a:r>
              <a:rPr lang="fr-FR" dirty="0"/>
              <a:t> use </a:t>
            </a:r>
            <a:r>
              <a:rPr lang="fr-FR" dirty="0" err="1"/>
              <a:t>it</a:t>
            </a:r>
            <a:r>
              <a:rPr lang="fr-FR" dirty="0"/>
              <a:t> to </a:t>
            </a:r>
            <a:r>
              <a:rPr lang="fr-FR" dirty="0" err="1"/>
              <a:t>track</a:t>
            </a:r>
            <a:r>
              <a:rPr lang="fr-FR" dirty="0"/>
              <a:t> </a:t>
            </a:r>
            <a:r>
              <a:rPr lang="fr-FR" dirty="0" err="1"/>
              <a:t>our</a:t>
            </a:r>
            <a:r>
              <a:rPr lang="fr-FR" dirty="0"/>
              <a:t> </a:t>
            </a:r>
            <a:r>
              <a:rPr lang="fr-FR" dirty="0" err="1"/>
              <a:t>experiments</a:t>
            </a:r>
            <a:r>
              <a:rPr lang="fr-FR" dirty="0"/>
              <a:t>, store </a:t>
            </a:r>
            <a:r>
              <a:rPr lang="fr-FR" dirty="0" err="1"/>
              <a:t>our</a:t>
            </a:r>
            <a:r>
              <a:rPr lang="fr-FR" dirty="0"/>
              <a:t> ML </a:t>
            </a:r>
            <a:r>
              <a:rPr lang="fr-FR" dirty="0" err="1"/>
              <a:t>artifacts</a:t>
            </a:r>
            <a:r>
              <a:rPr lang="fr-FR" dirty="0"/>
              <a:t> and to run </a:t>
            </a:r>
            <a:r>
              <a:rPr lang="fr-FR" dirty="0" err="1"/>
              <a:t>experiments</a:t>
            </a:r>
            <a:r>
              <a:rPr lang="fr-FR" dirty="0"/>
              <a:t> </a:t>
            </a:r>
            <a:r>
              <a:rPr lang="fr-FR" dirty="0" err="1"/>
              <a:t>with</a:t>
            </a:r>
            <a:endParaRPr lang="fr-FR" dirty="0"/>
          </a:p>
          <a:p>
            <a:r>
              <a:rPr lang="fr-FR" dirty="0" err="1"/>
              <a:t>its</a:t>
            </a:r>
            <a:r>
              <a:rPr lang="fr-FR" dirty="0"/>
              <a:t> Command-Line Interface (CLI)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our</a:t>
            </a:r>
            <a:r>
              <a:rPr lang="fr-FR" dirty="0"/>
              <a:t> </a:t>
            </a:r>
            <a:r>
              <a:rPr lang="fr-FR" dirty="0" err="1"/>
              <a:t>Github</a:t>
            </a:r>
            <a:r>
              <a:rPr lang="fr-FR" dirty="0"/>
              <a:t> Actions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96470B30-C7A6-65C0-AF13-E3B714616467}"/>
              </a:ext>
            </a:extLst>
          </p:cNvPr>
          <p:cNvSpPr txBox="1"/>
          <p:nvPr/>
        </p:nvSpPr>
        <p:spPr>
          <a:xfrm>
            <a:off x="1316401" y="3325859"/>
            <a:ext cx="25725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Database</a:t>
            </a:r>
            <a:r>
              <a:rPr lang="fr-FR" dirty="0"/>
              <a:t> </a:t>
            </a:r>
            <a:r>
              <a:rPr lang="fr-FR" dirty="0" err="1"/>
              <a:t>used</a:t>
            </a:r>
            <a:r>
              <a:rPr lang="fr-FR" dirty="0"/>
              <a:t> by </a:t>
            </a:r>
            <a:r>
              <a:rPr lang="fr-FR" dirty="0" err="1"/>
              <a:t>mlFlow</a:t>
            </a:r>
            <a:endParaRPr lang="fr-FR" dirty="0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AFF05366-62AA-6421-BCF7-3D2EB35DE461}"/>
              </a:ext>
            </a:extLst>
          </p:cNvPr>
          <p:cNvSpPr txBox="1"/>
          <p:nvPr/>
        </p:nvSpPr>
        <p:spPr>
          <a:xfrm>
            <a:off x="1282873" y="3753678"/>
            <a:ext cx="105766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Container </a:t>
            </a:r>
            <a:r>
              <a:rPr lang="fr-FR" dirty="0" err="1"/>
              <a:t>registry</a:t>
            </a:r>
            <a:r>
              <a:rPr lang="fr-FR" dirty="0"/>
              <a:t>. Free for open source </a:t>
            </a:r>
            <a:r>
              <a:rPr lang="fr-FR" dirty="0" err="1"/>
              <a:t>purposes</a:t>
            </a:r>
            <a:r>
              <a:rPr lang="fr-FR" dirty="0"/>
              <a:t> to </a:t>
            </a:r>
            <a:r>
              <a:rPr lang="fr-FR" dirty="0" err="1"/>
              <a:t>any</a:t>
            </a:r>
            <a:r>
              <a:rPr lang="fr-FR" dirty="0"/>
              <a:t> </a:t>
            </a:r>
            <a:r>
              <a:rPr lang="fr-FR" dirty="0" err="1"/>
              <a:t>RedHat</a:t>
            </a:r>
            <a:r>
              <a:rPr lang="fr-FR" dirty="0"/>
              <a:t> </a:t>
            </a:r>
            <a:r>
              <a:rPr lang="fr-FR" dirty="0" err="1"/>
              <a:t>developers</a:t>
            </a:r>
            <a:r>
              <a:rPr lang="fr-FR" dirty="0"/>
              <a:t> </a:t>
            </a:r>
            <a:r>
              <a:rPr lang="fr-FR" dirty="0" err="1"/>
              <a:t>accounts</a:t>
            </a:r>
            <a:r>
              <a:rPr lang="fr-FR" dirty="0"/>
              <a:t>.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will</a:t>
            </a:r>
            <a:r>
              <a:rPr lang="fr-FR" dirty="0"/>
              <a:t> store </a:t>
            </a:r>
            <a:r>
              <a:rPr lang="fr-FR" dirty="0" err="1"/>
              <a:t>our</a:t>
            </a:r>
            <a:r>
              <a:rPr lang="fr-FR" dirty="0"/>
              <a:t> Docker</a:t>
            </a:r>
          </a:p>
          <a:p>
            <a:r>
              <a:rPr lang="fr-FR" dirty="0"/>
              <a:t>Images </a:t>
            </a:r>
            <a:r>
              <a:rPr lang="fr-FR" dirty="0" err="1"/>
              <a:t>here</a:t>
            </a:r>
            <a:r>
              <a:rPr lang="fr-FR" dirty="0"/>
              <a:t>.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BD93E9D0-343D-A1AF-91A4-8C7344AC802B}"/>
              </a:ext>
            </a:extLst>
          </p:cNvPr>
          <p:cNvSpPr txBox="1"/>
          <p:nvPr/>
        </p:nvSpPr>
        <p:spPr>
          <a:xfrm>
            <a:off x="1282873" y="4395772"/>
            <a:ext cx="78325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Allows</a:t>
            </a:r>
            <a:r>
              <a:rPr lang="fr-FR" dirty="0"/>
              <a:t> to </a:t>
            </a:r>
            <a:r>
              <a:rPr lang="fr-FR" dirty="0" err="1"/>
              <a:t>create</a:t>
            </a:r>
            <a:r>
              <a:rPr lang="fr-FR" dirty="0"/>
              <a:t> </a:t>
            </a:r>
            <a:r>
              <a:rPr lang="fr-FR" dirty="0" err="1"/>
              <a:t>our</a:t>
            </a:r>
            <a:r>
              <a:rPr lang="fr-FR" dirty="0"/>
              <a:t> training </a:t>
            </a:r>
            <a:r>
              <a:rPr lang="fr-FR" dirty="0" err="1"/>
              <a:t>environments</a:t>
            </a:r>
            <a:r>
              <a:rPr lang="fr-FR" dirty="0"/>
              <a:t> and webservice </a:t>
            </a:r>
            <a:r>
              <a:rPr lang="fr-FR" dirty="0" err="1"/>
              <a:t>artifacts</a:t>
            </a:r>
            <a:r>
              <a:rPr lang="fr-FR" dirty="0"/>
              <a:t> as containers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AC03E11D-A32A-B2D7-2ECC-D619F02E668C}"/>
              </a:ext>
            </a:extLst>
          </p:cNvPr>
          <p:cNvSpPr txBox="1"/>
          <p:nvPr/>
        </p:nvSpPr>
        <p:spPr>
          <a:xfrm>
            <a:off x="1282873" y="4913200"/>
            <a:ext cx="103788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Enterprise platform </a:t>
            </a:r>
            <a:r>
              <a:rPr lang="fr-FR" dirty="0" err="1"/>
              <a:t>built</a:t>
            </a:r>
            <a:r>
              <a:rPr lang="fr-FR" dirty="0"/>
              <a:t> on </a:t>
            </a:r>
            <a:r>
              <a:rPr lang="fr-FR" dirty="0" err="1"/>
              <a:t>Kubernetes</a:t>
            </a:r>
            <a:r>
              <a:rPr lang="fr-FR" dirty="0"/>
              <a:t>. Simplifies </a:t>
            </a:r>
            <a:r>
              <a:rPr lang="fr-FR" dirty="0" err="1"/>
              <a:t>deploying</a:t>
            </a:r>
            <a:r>
              <a:rPr lang="fr-FR" dirty="0"/>
              <a:t>, </a:t>
            </a:r>
            <a:r>
              <a:rPr lang="fr-FR" dirty="0" err="1"/>
              <a:t>managing</a:t>
            </a:r>
            <a:r>
              <a:rPr lang="fr-FR" dirty="0"/>
              <a:t>, and </a:t>
            </a:r>
            <a:r>
              <a:rPr lang="fr-FR" dirty="0" err="1"/>
              <a:t>securing</a:t>
            </a:r>
            <a:r>
              <a:rPr lang="fr-FR" dirty="0"/>
              <a:t> </a:t>
            </a:r>
            <a:r>
              <a:rPr lang="fr-FR" dirty="0" err="1"/>
              <a:t>containerized</a:t>
            </a:r>
            <a:r>
              <a:rPr lang="fr-FR" dirty="0"/>
              <a:t> apps (as</a:t>
            </a:r>
          </a:p>
          <a:p>
            <a:r>
              <a:rPr lang="fr-FR" dirty="0" err="1"/>
              <a:t>mlFlow</a:t>
            </a:r>
            <a:r>
              <a:rPr lang="fr-FR" dirty="0"/>
              <a:t> or </a:t>
            </a:r>
            <a:r>
              <a:rPr lang="fr-FR" dirty="0" err="1"/>
              <a:t>our</a:t>
            </a:r>
            <a:r>
              <a:rPr lang="fr-FR" dirty="0"/>
              <a:t> </a:t>
            </a:r>
            <a:r>
              <a:rPr lang="fr-FR" dirty="0" err="1"/>
              <a:t>MLWebservice</a:t>
            </a:r>
            <a:r>
              <a:rPr lang="fr-FR" dirty="0"/>
              <a:t> ;))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08074D12-492D-7DB2-E8B0-A3BEDD27CE50}"/>
              </a:ext>
            </a:extLst>
          </p:cNvPr>
          <p:cNvSpPr txBox="1"/>
          <p:nvPr/>
        </p:nvSpPr>
        <p:spPr>
          <a:xfrm>
            <a:off x="1282450" y="5515684"/>
            <a:ext cx="97472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Free, cloud-</a:t>
            </a:r>
            <a:r>
              <a:rPr lang="fr-FR" dirty="0" err="1"/>
              <a:t>based</a:t>
            </a:r>
            <a:r>
              <a:rPr lang="fr-FR" dirty="0"/>
              <a:t> </a:t>
            </a:r>
            <a:r>
              <a:rPr lang="fr-FR" dirty="0" err="1"/>
              <a:t>development</a:t>
            </a:r>
            <a:r>
              <a:rPr lang="fr-FR" dirty="0"/>
              <a:t> </a:t>
            </a:r>
            <a:r>
              <a:rPr lang="fr-FR" dirty="0" err="1"/>
              <a:t>environment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runs on a Red Hat </a:t>
            </a:r>
            <a:r>
              <a:rPr lang="fr-FR" dirty="0" err="1"/>
              <a:t>OpenShift</a:t>
            </a:r>
            <a:r>
              <a:rPr lang="fr-FR" dirty="0"/>
              <a:t> </a:t>
            </a:r>
            <a:r>
              <a:rPr lang="fr-FR" dirty="0" err="1"/>
              <a:t>sandbox</a:t>
            </a:r>
            <a:r>
              <a:rPr lang="fr-FR" dirty="0"/>
              <a:t>, </a:t>
            </a:r>
            <a:r>
              <a:rPr lang="fr-FR" dirty="0" err="1"/>
              <a:t>allowing</a:t>
            </a:r>
            <a:r>
              <a:rPr lang="fr-FR" dirty="0"/>
              <a:t> </a:t>
            </a:r>
            <a:r>
              <a:rPr lang="fr-FR" dirty="0" err="1"/>
              <a:t>you</a:t>
            </a:r>
            <a:r>
              <a:rPr lang="fr-FR" dirty="0"/>
              <a:t> </a:t>
            </a:r>
          </a:p>
          <a:p>
            <a:r>
              <a:rPr lang="fr-FR" dirty="0"/>
              <a:t>to </a:t>
            </a:r>
            <a:r>
              <a:rPr lang="fr-FR" dirty="0" err="1"/>
              <a:t>develop</a:t>
            </a:r>
            <a:r>
              <a:rPr lang="fr-FR" dirty="0"/>
              <a:t> and test applications </a:t>
            </a:r>
            <a:r>
              <a:rPr lang="fr-FR" dirty="0" err="1"/>
              <a:t>without</a:t>
            </a:r>
            <a:r>
              <a:rPr lang="fr-FR" dirty="0"/>
              <a:t> local setup.</a:t>
            </a:r>
          </a:p>
        </p:txBody>
      </p:sp>
    </p:spTree>
    <p:extLst>
      <p:ext uri="{BB962C8B-B14F-4D97-AF65-F5344CB8AC3E}">
        <p14:creationId xmlns:p14="http://schemas.microsoft.com/office/powerpoint/2010/main" val="13218523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5ED3A2-2AAA-8D86-DD57-98997EC9B2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diagramme, texte, Plan, ligne&#10;&#10;Le contenu généré par l’IA peut être incorrect.">
            <a:extLst>
              <a:ext uri="{FF2B5EF4-FFF2-40B4-BE49-F238E27FC236}">
                <a16:creationId xmlns:a16="http://schemas.microsoft.com/office/drawing/2014/main" id="{C51D9201-EB20-B88F-3DE0-DC490DDF4B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806" y="301977"/>
            <a:ext cx="11544674" cy="58809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518C9B8-A2BE-6EC8-601F-AB94CE70DC0D}"/>
              </a:ext>
            </a:extLst>
          </p:cNvPr>
          <p:cNvSpPr txBox="1">
            <a:spLocks/>
          </p:cNvSpPr>
          <p:nvPr/>
        </p:nvSpPr>
        <p:spPr>
          <a:xfrm>
            <a:off x="353806" y="428853"/>
            <a:ext cx="10548655" cy="480131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spc="0">
                <a:solidFill>
                  <a:schemeClr val="tx1"/>
                </a:solidFill>
                <a:latin typeface="Source Sans Pro" panose="020B0503030403020204" pitchFamily="34" charset="0"/>
                <a:ea typeface="+mj-ea"/>
                <a:cs typeface="+mj-cs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Source Sans Pro Bold" panose="020B0703030403020204" pitchFamily="34" charset="0"/>
                <a:ea typeface="Source Sans Pro Bold" panose="020B0703030403020204" pitchFamily="34" charset="0"/>
              </a:rPr>
              <a:t>BigPicture</a:t>
            </a:r>
            <a:endParaRPr kumimoji="0" lang="en-US" sz="280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Source Sans Pro Bold" panose="020B0703030403020204" pitchFamily="34" charset="0"/>
              <a:ea typeface="Source Sans Pro Bold" panose="020B07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6405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1C82CB-4FF6-48C0-2EBA-149F7545ACEC}"/>
              </a:ext>
            </a:extLst>
          </p:cNvPr>
          <p:cNvSpPr txBox="1">
            <a:spLocks/>
          </p:cNvSpPr>
          <p:nvPr/>
        </p:nvSpPr>
        <p:spPr>
          <a:xfrm>
            <a:off x="353806" y="428853"/>
            <a:ext cx="10548655" cy="480131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spc="0">
                <a:solidFill>
                  <a:schemeClr val="tx1"/>
                </a:solidFill>
                <a:latin typeface="Source Sans Pro" panose="020B0503030403020204" pitchFamily="34" charset="0"/>
                <a:ea typeface="+mj-ea"/>
                <a:cs typeface="+mj-cs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ource Sans Pro Bold" panose="020B0703030403020204" pitchFamily="34" charset="0"/>
                <a:ea typeface="Source Sans Pro Bold" panose="020B0703030403020204" pitchFamily="34" charset="0"/>
              </a:rPr>
              <a:t>!!!BIGWARNING!!!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D98159E7-E235-EA93-5338-6EB1CFBF428A}"/>
              </a:ext>
            </a:extLst>
          </p:cNvPr>
          <p:cNvSpPr txBox="1"/>
          <p:nvPr/>
        </p:nvSpPr>
        <p:spPr>
          <a:xfrm>
            <a:off x="517069" y="1920018"/>
            <a:ext cx="11157862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3600" b="1" dirty="0">
                <a:solidFill>
                  <a:srgbClr val="FF0000"/>
                </a:solidFill>
              </a:rPr>
              <a:t>DO NOT USE THIS SANDBOX ENVIRONMENT FOR ANY OF </a:t>
            </a:r>
          </a:p>
          <a:p>
            <a:pPr algn="ctr"/>
            <a:r>
              <a:rPr lang="fr-FR" sz="3600" b="1" dirty="0">
                <a:solidFill>
                  <a:srgbClr val="FF0000"/>
                </a:solidFill>
              </a:rPr>
              <a:t>YOUR PROFESSIONAL PROJECTS</a:t>
            </a:r>
          </a:p>
          <a:p>
            <a:pPr algn="ctr"/>
            <a:endParaRPr lang="fr-FR" sz="3600" b="1" dirty="0">
              <a:solidFill>
                <a:srgbClr val="FF0000"/>
              </a:solidFill>
            </a:endParaRPr>
          </a:p>
          <a:p>
            <a:pPr algn="ctr"/>
            <a:endParaRPr lang="fr-FR" sz="3600" b="1" dirty="0">
              <a:solidFill>
                <a:srgbClr val="FF0000"/>
              </a:solidFill>
            </a:endParaRPr>
          </a:p>
          <a:p>
            <a:pPr algn="ctr"/>
            <a:r>
              <a:rPr lang="fr-FR" sz="3600" b="1" dirty="0">
                <a:solidFill>
                  <a:srgbClr val="FF0000"/>
                </a:solidFill>
              </a:rPr>
              <a:t>DO NOT USE REAL DATA FROM AXA</a:t>
            </a:r>
          </a:p>
        </p:txBody>
      </p:sp>
    </p:spTree>
    <p:extLst>
      <p:ext uri="{BB962C8B-B14F-4D97-AF65-F5344CB8AC3E}">
        <p14:creationId xmlns:p14="http://schemas.microsoft.com/office/powerpoint/2010/main" val="589618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indefinite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theme/theme1.xml><?xml version="1.0" encoding="utf-8"?>
<a:theme xmlns:a="http://schemas.openxmlformats.org/drawingml/2006/main" name="1_Only Text">
  <a:themeElements>
    <a:clrScheme name="AXA COLORS">
      <a:dk1>
        <a:sysClr val="windowText" lastClr="000000"/>
      </a:dk1>
      <a:lt1>
        <a:sysClr val="window" lastClr="FFFFFF"/>
      </a:lt1>
      <a:dk2>
        <a:srgbClr val="00008F"/>
      </a:dk2>
      <a:lt2>
        <a:srgbClr val="FCD385"/>
      </a:lt2>
      <a:accent1>
        <a:srgbClr val="027180"/>
      </a:accent1>
      <a:accent2>
        <a:srgbClr val="E196AA"/>
      </a:accent2>
      <a:accent3>
        <a:srgbClr val="00AEC6"/>
      </a:accent3>
      <a:accent4>
        <a:srgbClr val="914146"/>
      </a:accent4>
      <a:accent5>
        <a:srgbClr val="343C3D"/>
      </a:accent5>
      <a:accent6>
        <a:srgbClr val="B5D0EE"/>
      </a:accent6>
      <a:hlink>
        <a:srgbClr val="00008F"/>
      </a:hlink>
      <a:folHlink>
        <a:srgbClr val="BFBFBF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XA_The GO! Guide_Pokeslide_March2021_v1" id="{5DE9C11F-10AB-8F4B-B5D5-7DC1791F62BB}" vid="{2C60A1B3-AF49-AB4F-9706-AA5B72B2EB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E26DCFA7C9784CA9982E55BC2A6B8D" ma:contentTypeVersion="10" ma:contentTypeDescription="Create a new document." ma:contentTypeScope="" ma:versionID="8c5ca537a212be71d974871ea7ba619b">
  <xsd:schema xmlns:xsd="http://www.w3.org/2001/XMLSchema" xmlns:xs="http://www.w3.org/2001/XMLSchema" xmlns:p="http://schemas.microsoft.com/office/2006/metadata/properties" xmlns:ns2="08103c3f-0446-416b-8922-e38a6eb4625e" xmlns:ns3="820fd06e-66b1-410a-a6b3-85c6f2a1669b" targetNamespace="http://schemas.microsoft.com/office/2006/metadata/properties" ma:root="true" ma:fieldsID="146847f354e0f35c26d52330de2f9866" ns2:_="" ns3:_="">
    <xsd:import namespace="08103c3f-0446-416b-8922-e38a6eb4625e"/>
    <xsd:import namespace="820fd06e-66b1-410a-a6b3-85c6f2a1669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MediaServiceSearchProperties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8103c3f-0446-416b-8922-e38a6eb4625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4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20fd06e-66b1-410a-a6b3-85c6f2a1669b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820fd06e-66b1-410a-a6b3-85c6f2a1669b">
      <UserInfo>
        <DisplayName>GOMAR Violaine</DisplayName>
        <AccountId>100</AccountId>
        <AccountType/>
      </UserInfo>
      <UserInfo>
        <DisplayName>MAJNONI Alix</DisplayName>
        <AccountId>280</AccountId>
        <AccountType/>
      </UserInfo>
      <UserInfo>
        <DisplayName>CRUCHON Gilles</DisplayName>
        <AccountId>133</AccountId>
        <AccountType/>
      </UserInfo>
      <UserInfo>
        <DisplayName>MELANITOU Katerina</DisplayName>
        <AccountId>672</AccountId>
        <AccountType/>
      </UserInfo>
      <UserInfo>
        <DisplayName>GONZALEZ RODRIGUEZ David</DisplayName>
        <AccountId>43</AccountId>
        <AccountType/>
      </UserInfo>
      <UserInfo>
        <DisplayName>ISHCHENKO Valerii</DisplayName>
        <AccountId>134</AccountId>
        <AccountType/>
      </UserInfo>
      <UserInfo>
        <DisplayName>HOLESCH Sandrine</DisplayName>
        <AccountId>647</AccountId>
        <AccountType/>
      </UserInfo>
      <UserInfo>
        <DisplayName>RAFOLS MONTANE Raimon</DisplayName>
        <AccountId>60</AccountId>
        <AccountType/>
      </UserInfo>
      <UserInfo>
        <DisplayName>GRACA David</DisplayName>
        <AccountId>112</AccountId>
        <AccountType/>
      </UserInfo>
      <UserInfo>
        <DisplayName>PIETRI Antoine</DisplayName>
        <AccountId>107</AccountId>
        <AccountType/>
      </UserInfo>
    </SharedWithUsers>
  </documentManagement>
</p:properties>
</file>

<file path=customXml/itemProps1.xml><?xml version="1.0" encoding="utf-8"?>
<ds:datastoreItem xmlns:ds="http://schemas.openxmlformats.org/officeDocument/2006/customXml" ds:itemID="{05D7AB42-0DA9-4407-9B22-92C435FE7C6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C1877BD-DABA-41D3-9A70-F11F1A325B4C}">
  <ds:schemaRefs>
    <ds:schemaRef ds:uri="08103c3f-0446-416b-8922-e38a6eb4625e"/>
    <ds:schemaRef ds:uri="820fd06e-66b1-410a-a6b3-85c6f2a1669b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C522BBC0-3E7A-472B-9CC6-34C5EA434DEE}">
  <ds:schemaRefs>
    <ds:schemaRef ds:uri="http://schemas.microsoft.com/office/2006/documentManagement/types"/>
    <ds:schemaRef ds:uri="http://schemas.openxmlformats.org/package/2006/metadata/core-properties"/>
    <ds:schemaRef ds:uri="08103c3f-0446-416b-8922-e38a6eb4625e"/>
    <ds:schemaRef ds:uri="http://purl.org/dc/dcmitype/"/>
    <ds:schemaRef ds:uri="http://purl.org/dc/elements/1.1/"/>
    <ds:schemaRef ds:uri="http://schemas.microsoft.com/office/2006/metadata/properties"/>
    <ds:schemaRef ds:uri="http://purl.org/dc/terms/"/>
    <ds:schemaRef ds:uri="http://schemas.microsoft.com/office/infopath/2007/PartnerControls"/>
    <ds:schemaRef ds:uri="820fd06e-66b1-410a-a6b3-85c6f2a1669b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205</TotalTime>
  <Words>583</Words>
  <Application>Microsoft Macintosh PowerPoint</Application>
  <PresentationFormat>Grand écran</PresentationFormat>
  <Paragraphs>136</Paragraphs>
  <Slides>12</Slides>
  <Notes>4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12</vt:i4>
      </vt:variant>
    </vt:vector>
  </HeadingPairs>
  <TitlesOfParts>
    <vt:vector size="19" baseType="lpstr">
      <vt:lpstr>Arial</vt:lpstr>
      <vt:lpstr>Calibri</vt:lpstr>
      <vt:lpstr>Open Sans</vt:lpstr>
      <vt:lpstr>Source Sans Pro</vt:lpstr>
      <vt:lpstr>Source Sans Pro Bold</vt:lpstr>
      <vt:lpstr>Wingdings</vt:lpstr>
      <vt:lpstr>1_Only Text</vt:lpstr>
      <vt:lpstr>Hands-On MLOps - Bootstrapping Your First ML Project from Start to Finish.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Q&amp;A</vt:lpstr>
      <vt:lpstr>THANK 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PEREZ CONILL Maria Del Mar</dc:creator>
  <cp:lastModifiedBy>THOMAS Guillaume</cp:lastModifiedBy>
  <cp:revision>4</cp:revision>
  <dcterms:created xsi:type="dcterms:W3CDTF">2020-07-03T07:09:55Z</dcterms:created>
  <dcterms:modified xsi:type="dcterms:W3CDTF">2025-11-04T11:18:23Z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lassificationContentMarkingFooterLocations">
    <vt:lpwstr>Office Theme:8</vt:lpwstr>
  </property>
  <property fmtid="{D5CDD505-2E9C-101B-9397-08002B2CF9AE}" pid="3" name="ClassificationContentMarkingFooterText">
    <vt:lpwstr>Internal</vt:lpwstr>
  </property>
  <property fmtid="{D5CDD505-2E9C-101B-9397-08002B2CF9AE}" pid="4" name="ContentTypeId">
    <vt:lpwstr>0x010100EEE26DCFA7C9784CA9982E55BC2A6B8D</vt:lpwstr>
  </property>
  <property fmtid="{D5CDD505-2E9C-101B-9397-08002B2CF9AE}" pid="5" name="xd_ProgID">
    <vt:lpwstr/>
  </property>
  <property fmtid="{D5CDD505-2E9C-101B-9397-08002B2CF9AE}" pid="6" name="ComplianceAssetId">
    <vt:lpwstr/>
  </property>
  <property fmtid="{D5CDD505-2E9C-101B-9397-08002B2CF9AE}" pid="7" name="TemplateUrl">
    <vt:lpwstr/>
  </property>
  <property fmtid="{D5CDD505-2E9C-101B-9397-08002B2CF9AE}" pid="8" name="_ExtendedDescription">
    <vt:lpwstr/>
  </property>
  <property fmtid="{D5CDD505-2E9C-101B-9397-08002B2CF9AE}" pid="9" name="xd_Signature">
    <vt:bool>false</vt:bool>
  </property>
  <property fmtid="{D5CDD505-2E9C-101B-9397-08002B2CF9AE}" pid="10" name="MediaServiceImageTags">
    <vt:lpwstr/>
  </property>
  <property fmtid="{D5CDD505-2E9C-101B-9397-08002B2CF9AE}" pid="11" name="MSIP_Label_f6da7a7f-a0d1-4c79-8194-be76ed2514ae_Enabled">
    <vt:lpwstr>true</vt:lpwstr>
  </property>
  <property fmtid="{D5CDD505-2E9C-101B-9397-08002B2CF9AE}" pid="12" name="MSIP_Label_f6da7a7f-a0d1-4c79-8194-be76ed2514ae_SetDate">
    <vt:lpwstr>2023-05-03T08:40:37Z</vt:lpwstr>
  </property>
  <property fmtid="{D5CDD505-2E9C-101B-9397-08002B2CF9AE}" pid="13" name="MSIP_Label_f6da7a7f-a0d1-4c79-8194-be76ed2514ae_Method">
    <vt:lpwstr>Standard</vt:lpwstr>
  </property>
  <property fmtid="{D5CDD505-2E9C-101B-9397-08002B2CF9AE}" pid="14" name="MSIP_Label_f6da7a7f-a0d1-4c79-8194-be76ed2514ae_Name">
    <vt:lpwstr>INTERNAL</vt:lpwstr>
  </property>
  <property fmtid="{D5CDD505-2E9C-101B-9397-08002B2CF9AE}" pid="15" name="MSIP_Label_f6da7a7f-a0d1-4c79-8194-be76ed2514ae_SiteId">
    <vt:lpwstr>396b38cc-aa65-492b-bb0e-3d94ed25a97b</vt:lpwstr>
  </property>
  <property fmtid="{D5CDD505-2E9C-101B-9397-08002B2CF9AE}" pid="16" name="MSIP_Label_f6da7a7f-a0d1-4c79-8194-be76ed2514ae_ActionId">
    <vt:lpwstr>befacf28-73e3-4198-8c24-0c5210f6eeae</vt:lpwstr>
  </property>
  <property fmtid="{D5CDD505-2E9C-101B-9397-08002B2CF9AE}" pid="17" name="MSIP_Label_f6da7a7f-a0d1-4c79-8194-be76ed2514ae_ContentBits">
    <vt:lpwstr>2</vt:lpwstr>
  </property>
</Properties>
</file>